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charts/chart2.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3.xml" ContentType="application/vnd.openxmlformats-officedocument.drawingml.chart+xml"/>
  <Override PartName="/ppt/notesSlides/notesSlide12.xml" ContentType="application/vnd.openxmlformats-officedocument.presentationml.notesSlide+xml"/>
  <Override PartName="/ppt/charts/chart4.xml" ContentType="application/vnd.openxmlformats-officedocument.drawingml.chart+xml"/>
  <Override PartName="/ppt/notesSlides/notesSlide13.xml" ContentType="application/vnd.openxmlformats-officedocument.presentationml.notesSlide+xml"/>
  <Override PartName="/ppt/charts/chart5.xml" ContentType="application/vnd.openxmlformats-officedocument.drawingml.chart+xml"/>
  <Override PartName="/ppt/notesSlides/notesSlide14.xml" ContentType="application/vnd.openxmlformats-officedocument.presentationml.notesSlide+xml"/>
  <Override PartName="/ppt/charts/chart6.xml" ContentType="application/vnd.openxmlformats-officedocument.drawingml.chart+xml"/>
  <Override PartName="/ppt/notesSlides/notesSlide15.xml" ContentType="application/vnd.openxmlformats-officedocument.presentationml.notesSlide+xml"/>
  <Override PartName="/ppt/charts/chart7.xml" ContentType="application/vnd.openxmlformats-officedocument.drawingml.chart+xml"/>
  <Override PartName="/ppt/notesSlides/notesSlide16.xml" ContentType="application/vnd.openxmlformats-officedocument.presentationml.notesSlide+xml"/>
  <Override PartName="/ppt/charts/chart8.xml" ContentType="application/vnd.openxmlformats-officedocument.drawingml.chart+xml"/>
  <Override PartName="/ppt/notesSlides/notesSlide17.xml" ContentType="application/vnd.openxmlformats-officedocument.presentationml.notesSlide+xml"/>
  <Override PartName="/ppt/charts/chart9.xml" ContentType="application/vnd.openxmlformats-officedocument.drawingml.chart+xml"/>
  <Override PartName="/ppt/notesSlides/notesSlide18.xml" ContentType="application/vnd.openxmlformats-officedocument.presentationml.notesSlide+xml"/>
  <Override PartName="/ppt/charts/chart10.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Override PartName="/ppt/charts/colors6.xml" ContentType="application/vnd.ms-office.chartcolorstyle+xml"/>
  <Override PartName="/ppt/charts/style6.xml" ContentType="application/vnd.ms-office.chartstyle+xml"/>
  <Override PartName="/ppt/charts/colors7.xml" ContentType="application/vnd.ms-office.chartcolorstyle+xml"/>
  <Override PartName="/ppt/charts/style7.xml" ContentType="application/vnd.ms-office.chartstyle+xml"/>
  <Override PartName="/ppt/charts/colors8.xml" ContentType="application/vnd.ms-office.chartcolorstyle+xml"/>
  <Override PartName="/ppt/charts/style8.xml" ContentType="application/vnd.ms-office.chartstyle+xml"/>
  <Override PartName="/ppt/charts/colors9.xml" ContentType="application/vnd.ms-office.chartcolorstyle+xml"/>
  <Override PartName="/ppt/charts/style9.xml" ContentType="application/vnd.ms-office.chartstyle+xml"/>
  <Override PartName="/ppt/charts/colors10.xml" ContentType="application/vnd.ms-office.chartcolorstyle+xml"/>
  <Override PartName="/ppt/charts/style10.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1"/>
  </p:notesMasterIdLst>
  <p:sldIdLst>
    <p:sldId id="257" r:id="rId3"/>
    <p:sldId id="281" r:id="rId4"/>
    <p:sldId id="282" r:id="rId5"/>
    <p:sldId id="279" r:id="rId6"/>
    <p:sldId id="283" r:id="rId7"/>
    <p:sldId id="284" r:id="rId8"/>
    <p:sldId id="261" r:id="rId9"/>
    <p:sldId id="271" r:id="rId10"/>
    <p:sldId id="278" r:id="rId11"/>
    <p:sldId id="267" r:id="rId12"/>
    <p:sldId id="266" r:id="rId13"/>
    <p:sldId id="269" r:id="rId14"/>
    <p:sldId id="285" r:id="rId15"/>
    <p:sldId id="288" r:id="rId16"/>
    <p:sldId id="289" r:id="rId17"/>
    <p:sldId id="290" r:id="rId18"/>
    <p:sldId id="291" r:id="rId19"/>
    <p:sldId id="292" r:id="rId20"/>
  </p:sldIdLst>
  <p:sldSz cx="12192000" cy="6858000"/>
  <p:notesSz cx="6791325" cy="987266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14" autoAdjust="0"/>
    <p:restoredTop sz="94630" autoAdjust="0"/>
  </p:normalViewPr>
  <p:slideViewPr>
    <p:cSldViewPr snapToGrid="0">
      <p:cViewPr>
        <p:scale>
          <a:sx n="88" d="100"/>
          <a:sy n="88" d="100"/>
        </p:scale>
        <p:origin x="-418" y="-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Foglio_di_lavoro_di_Microsoft_Excel1.xlsx"/></Relationships>
</file>

<file path=ppt/charts/_rels/chart10.xml.rels><?xml version="1.0" encoding="UTF-8" standalone="yes"?>
<Relationships xmlns="http://schemas.openxmlformats.org/package/2006/relationships"><Relationship Id="rId3" Type="http://schemas.microsoft.com/office/2011/relationships/chartStyle" Target="style10.xml"/><Relationship Id="rId2" Type="http://schemas.microsoft.com/office/2011/relationships/chartColorStyle" Target="colors10.xml"/><Relationship Id="rId1" Type="http://schemas.openxmlformats.org/officeDocument/2006/relationships/package" Target="../embeddings/Foglio_di_lavoro_di_Microsoft_Excel10.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Foglio_di_lavoro_di_Microsoft_Excel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Foglio_di_lavoro_di_Microsoft_Excel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Foglio_di_lavoro_di_Microsoft_Excel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Foglio_di_lavoro_di_Microsoft_Excel5.xlsx"/></Relationships>
</file>

<file path=ppt/charts/_rels/chart6.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package" Target="../embeddings/Foglio_di_lavoro_di_Microsoft_Excel6.xlsx"/></Relationships>
</file>

<file path=ppt/charts/_rels/chart7.xml.rels><?xml version="1.0" encoding="UTF-8" standalone="yes"?>
<Relationships xmlns="http://schemas.openxmlformats.org/package/2006/relationships"><Relationship Id="rId3" Type="http://schemas.microsoft.com/office/2011/relationships/chartStyle" Target="style7.xml"/><Relationship Id="rId2" Type="http://schemas.microsoft.com/office/2011/relationships/chartColorStyle" Target="colors7.xml"/><Relationship Id="rId1" Type="http://schemas.openxmlformats.org/officeDocument/2006/relationships/package" Target="../embeddings/Foglio_di_lavoro_di_Microsoft_Excel7.xlsx"/></Relationships>
</file>

<file path=ppt/charts/_rels/chart8.xml.rels><?xml version="1.0" encoding="UTF-8" standalone="yes"?>
<Relationships xmlns="http://schemas.openxmlformats.org/package/2006/relationships"><Relationship Id="rId3" Type="http://schemas.microsoft.com/office/2011/relationships/chartStyle" Target="style8.xml"/><Relationship Id="rId2" Type="http://schemas.microsoft.com/office/2011/relationships/chartColorStyle" Target="colors8.xml"/><Relationship Id="rId1" Type="http://schemas.openxmlformats.org/officeDocument/2006/relationships/package" Target="../embeddings/Foglio_di_lavoro_di_Microsoft_Excel8.xlsx"/></Relationships>
</file>

<file path=ppt/charts/_rels/chart9.xml.rels><?xml version="1.0" encoding="UTF-8" standalone="yes"?>
<Relationships xmlns="http://schemas.openxmlformats.org/package/2006/relationships"><Relationship Id="rId3" Type="http://schemas.microsoft.com/office/2011/relationships/chartStyle" Target="style9.xml"/><Relationship Id="rId2" Type="http://schemas.microsoft.com/office/2011/relationships/chartColorStyle" Target="colors9.xml"/><Relationship Id="rId1" Type="http://schemas.openxmlformats.org/officeDocument/2006/relationships/package" Target="../embeddings/Foglio_di_lavoro_di_Microsoft_Excel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Foglio1!$B$1</c:f>
              <c:strCache>
                <c:ptCount val="1"/>
                <c:pt idx="0">
                  <c:v>STATO</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1"/>
            <c:showPercent val="0"/>
            <c:showBubbleSize val="0"/>
            <c:showLeaderLines val="0"/>
            <c:extLst>
              <c:ext xmlns:c15="http://schemas.microsoft.com/office/drawing/2012/chart" uri="{CE6537A1-D6FC-4f65-9D91-7224C49458BB}">
                <c15:layout/>
                <c15:showLeaderLines val="0"/>
              </c:ext>
            </c:extLst>
          </c:dLbls>
          <c:cat>
            <c:strRef>
              <c:f>Foglio1!$A$2:$A$5</c:f>
              <c:strCache>
                <c:ptCount val="4"/>
                <c:pt idx="0">
                  <c:v>2013</c:v>
                </c:pt>
                <c:pt idx="1">
                  <c:v>2014</c:v>
                </c:pt>
                <c:pt idx="2">
                  <c:v>2015</c:v>
                </c:pt>
                <c:pt idx="3">
                  <c:v>2016 (previsione)</c:v>
                </c:pt>
              </c:strCache>
            </c:strRef>
          </c:cat>
          <c:val>
            <c:numRef>
              <c:f>Foglio1!$B$2:$B$5</c:f>
              <c:numCache>
                <c:formatCode>#,##0</c:formatCode>
                <c:ptCount val="4"/>
                <c:pt idx="0">
                  <c:v>855000</c:v>
                </c:pt>
                <c:pt idx="1">
                  <c:v>445000</c:v>
                </c:pt>
                <c:pt idx="2">
                  <c:v>329000</c:v>
                </c:pt>
                <c:pt idx="3" formatCode="General">
                  <c:v>549000</c:v>
                </c:pt>
              </c:numCache>
            </c:numRef>
          </c:val>
        </c:ser>
        <c:ser>
          <c:idx val="1"/>
          <c:order val="1"/>
          <c:tx>
            <c:strRef>
              <c:f>Foglio1!$C$1</c:f>
              <c:strCache>
                <c:ptCount val="1"/>
                <c:pt idx="0">
                  <c:v>ICI</c:v>
                </c:pt>
              </c:strCache>
            </c:strRef>
          </c:tx>
          <c:spPr>
            <a:solidFill>
              <a:schemeClr val="accent2"/>
            </a:solidFill>
            <a:ln>
              <a:noFill/>
            </a:ln>
            <a:effectLst/>
          </c:spPr>
          <c:invertIfNegative val="0"/>
          <c:cat>
            <c:strRef>
              <c:f>Foglio1!$A$2:$A$5</c:f>
              <c:strCache>
                <c:ptCount val="4"/>
                <c:pt idx="0">
                  <c:v>2013</c:v>
                </c:pt>
                <c:pt idx="1">
                  <c:v>2014</c:v>
                </c:pt>
                <c:pt idx="2">
                  <c:v>2015</c:v>
                </c:pt>
                <c:pt idx="3">
                  <c:v>2016 (previsione)</c:v>
                </c:pt>
              </c:strCache>
            </c:strRef>
          </c:cat>
          <c:val>
            <c:numRef>
              <c:f>Foglio1!$C$2:$C$5</c:f>
              <c:numCache>
                <c:formatCode>General</c:formatCode>
                <c:ptCount val="4"/>
              </c:numCache>
            </c:numRef>
          </c:val>
        </c:ser>
        <c:ser>
          <c:idx val="2"/>
          <c:order val="2"/>
          <c:tx>
            <c:strRef>
              <c:f>Foglio1!$D$1</c:f>
              <c:strCache>
                <c:ptCount val="1"/>
                <c:pt idx="0">
                  <c:v>IMU</c:v>
                </c:pt>
              </c:strCache>
            </c:strRef>
          </c:tx>
          <c:spPr>
            <a:solidFill>
              <a:schemeClr val="accent3"/>
            </a:solidFill>
            <a:ln>
              <a:noFill/>
            </a:ln>
            <a:effectLst/>
          </c:spPr>
          <c:invertIfNegative val="0"/>
          <c:dLbls>
            <c:spPr>
              <a:noFill/>
              <a:ln>
                <a:noFill/>
              </a:ln>
              <a:effectLst/>
            </c:spPr>
            <c:txPr>
              <a:bodyPr rot="0" spcFirstLastPara="1" vertOverflow="overflow" horzOverflow="overflow"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1"/>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layout/>
                <c15:showLeaderLines val="1"/>
                <c15:leaderLines>
                  <c:spPr>
                    <a:ln w="9525" cap="flat" cmpd="sng" algn="ctr">
                      <a:solidFill>
                        <a:schemeClr val="tx1">
                          <a:lumMod val="35000"/>
                          <a:lumOff val="65000"/>
                        </a:schemeClr>
                      </a:solidFill>
                      <a:round/>
                    </a:ln>
                    <a:effectLst/>
                  </c:spPr>
                </c15:leaderLines>
              </c:ext>
            </c:extLst>
          </c:dLbls>
          <c:cat>
            <c:strRef>
              <c:f>Foglio1!$A$2:$A$5</c:f>
              <c:strCache>
                <c:ptCount val="4"/>
                <c:pt idx="0">
                  <c:v>2013</c:v>
                </c:pt>
                <c:pt idx="1">
                  <c:v>2014</c:v>
                </c:pt>
                <c:pt idx="2">
                  <c:v>2015</c:v>
                </c:pt>
                <c:pt idx="3">
                  <c:v>2016 (previsione)</c:v>
                </c:pt>
              </c:strCache>
            </c:strRef>
          </c:cat>
          <c:val>
            <c:numRef>
              <c:f>Foglio1!$D$2:$D$5</c:f>
              <c:numCache>
                <c:formatCode>#,##0</c:formatCode>
                <c:ptCount val="4"/>
                <c:pt idx="0">
                  <c:v>706809.75</c:v>
                </c:pt>
                <c:pt idx="1">
                  <c:v>625000</c:v>
                </c:pt>
                <c:pt idx="2" formatCode="General">
                  <c:v>525000</c:v>
                </c:pt>
                <c:pt idx="3" formatCode="General">
                  <c:v>505000</c:v>
                </c:pt>
              </c:numCache>
            </c:numRef>
          </c:val>
        </c:ser>
        <c:ser>
          <c:idx val="3"/>
          <c:order val="3"/>
          <c:tx>
            <c:strRef>
              <c:f>Foglio1!$E$1</c:f>
              <c:strCache>
                <c:ptCount val="1"/>
                <c:pt idx="0">
                  <c:v>TASI</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1"/>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Foglio1!$A$2:$A$5</c:f>
              <c:strCache>
                <c:ptCount val="4"/>
                <c:pt idx="0">
                  <c:v>2013</c:v>
                </c:pt>
                <c:pt idx="1">
                  <c:v>2014</c:v>
                </c:pt>
                <c:pt idx="2">
                  <c:v>2015</c:v>
                </c:pt>
                <c:pt idx="3">
                  <c:v>2016 (previsione)</c:v>
                </c:pt>
              </c:strCache>
            </c:strRef>
          </c:cat>
          <c:val>
            <c:numRef>
              <c:f>Foglio1!$E$2:$E$5</c:f>
              <c:numCache>
                <c:formatCode>General</c:formatCode>
                <c:ptCount val="4"/>
                <c:pt idx="1">
                  <c:v>438000</c:v>
                </c:pt>
                <c:pt idx="2">
                  <c:v>436000</c:v>
                </c:pt>
                <c:pt idx="3">
                  <c:v>155000</c:v>
                </c:pt>
              </c:numCache>
            </c:numRef>
          </c:val>
        </c:ser>
        <c:dLbls>
          <c:showLegendKey val="0"/>
          <c:showVal val="0"/>
          <c:showCatName val="0"/>
          <c:showSerName val="0"/>
          <c:showPercent val="0"/>
          <c:showBubbleSize val="0"/>
        </c:dLbls>
        <c:gapWidth val="100"/>
        <c:overlap val="100"/>
        <c:axId val="36566912"/>
        <c:axId val="36568448"/>
      </c:barChart>
      <c:catAx>
        <c:axId val="3656691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it-IT"/>
          </a:p>
        </c:txPr>
        <c:crossAx val="36568448"/>
        <c:crosses val="autoZero"/>
        <c:auto val="1"/>
        <c:lblAlgn val="ctr"/>
        <c:lblOffset val="100"/>
        <c:noMultiLvlLbl val="0"/>
      </c:catAx>
      <c:valAx>
        <c:axId val="3656844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365669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Foglio1!$B$1</c:f>
              <c:strCache>
                <c:ptCount val="1"/>
                <c:pt idx="0">
                  <c:v>AFFIDABILITA' RESIDUI</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2007 (82° posto)</c:v>
                </c:pt>
                <c:pt idx="1">
                  <c:v>2013 (6° posto)</c:v>
                </c:pt>
              </c:strCache>
            </c:strRef>
          </c:cat>
          <c:val>
            <c:numRef>
              <c:f>Foglio1!$B$2:$B$3</c:f>
              <c:numCache>
                <c:formatCode>#,##0.00</c:formatCode>
                <c:ptCount val="2"/>
                <c:pt idx="0">
                  <c:v>25.65</c:v>
                </c:pt>
                <c:pt idx="1">
                  <c:v>71.27</c:v>
                </c:pt>
              </c:numCache>
            </c:numRef>
          </c:val>
        </c:ser>
        <c:dLbls>
          <c:showLegendKey val="0"/>
          <c:showVal val="0"/>
          <c:showCatName val="0"/>
          <c:showSerName val="0"/>
          <c:showPercent val="0"/>
          <c:showBubbleSize val="0"/>
        </c:dLbls>
        <c:gapWidth val="219"/>
        <c:overlap val="-27"/>
        <c:axId val="48335488"/>
        <c:axId val="48357760"/>
      </c:barChart>
      <c:catAx>
        <c:axId val="483354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it-IT"/>
          </a:p>
        </c:txPr>
        <c:crossAx val="48357760"/>
        <c:crosses val="autoZero"/>
        <c:auto val="1"/>
        <c:lblAlgn val="ctr"/>
        <c:lblOffset val="100"/>
        <c:noMultiLvlLbl val="0"/>
      </c:catAx>
      <c:valAx>
        <c:axId val="48357760"/>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83354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Foglio1!$B$1</c:f>
              <c:strCache>
                <c:ptCount val="1"/>
                <c:pt idx="0">
                  <c:v>Mutui</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1"/>
            <c:showPercent val="0"/>
            <c:showBubbleSize val="0"/>
            <c:showLeaderLines val="0"/>
            <c:extLst>
              <c:ext xmlns:c15="http://schemas.microsoft.com/office/drawing/2012/chart" uri="{CE6537A1-D6FC-4f65-9D91-7224C49458BB}">
                <c15:layout/>
                <c15:showLeaderLines val="0"/>
              </c:ext>
            </c:extLst>
          </c:dLbls>
          <c:cat>
            <c:strRef>
              <c:f>Foglio1!$A$2:$A$3</c:f>
              <c:strCache>
                <c:ptCount val="2"/>
                <c:pt idx="0">
                  <c:v>Bilancio Previsione 2015</c:v>
                </c:pt>
                <c:pt idx="1">
                  <c:v>Bilancio Previsione 2016</c:v>
                </c:pt>
              </c:strCache>
            </c:strRef>
          </c:cat>
          <c:val>
            <c:numRef>
              <c:f>Foglio1!$B$2:$B$3</c:f>
              <c:numCache>
                <c:formatCode>General</c:formatCode>
                <c:ptCount val="2"/>
                <c:pt idx="0" formatCode="#,##0">
                  <c:v>223</c:v>
                </c:pt>
                <c:pt idx="1">
                  <c:v>202</c:v>
                </c:pt>
              </c:numCache>
            </c:numRef>
          </c:val>
        </c:ser>
        <c:ser>
          <c:idx val="1"/>
          <c:order val="1"/>
          <c:tx>
            <c:strRef>
              <c:f>Foglio1!$C$1</c:f>
              <c:strCache>
                <c:ptCount val="1"/>
                <c:pt idx="0">
                  <c:v>Spesa per il personale</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1"/>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Bilancio Previsione 2015</c:v>
                </c:pt>
                <c:pt idx="1">
                  <c:v>Bilancio Previsione 2016</c:v>
                </c:pt>
              </c:strCache>
            </c:strRef>
          </c:cat>
          <c:val>
            <c:numRef>
              <c:f>Foglio1!$C$2:$C$3</c:f>
              <c:numCache>
                <c:formatCode>General</c:formatCode>
                <c:ptCount val="2"/>
                <c:pt idx="0">
                  <c:v>746</c:v>
                </c:pt>
                <c:pt idx="1">
                  <c:v>725</c:v>
                </c:pt>
              </c:numCache>
            </c:numRef>
          </c:val>
        </c:ser>
        <c:ser>
          <c:idx val="2"/>
          <c:order val="2"/>
          <c:tx>
            <c:strRef>
              <c:f>Foglio1!$D$1</c:f>
              <c:strCache>
                <c:ptCount val="1"/>
                <c:pt idx="0">
                  <c:v>Acquisto beni e servizi</c:v>
                </c:pt>
              </c:strCache>
            </c:strRef>
          </c:tx>
          <c:spPr>
            <a:solidFill>
              <a:schemeClr val="accent3"/>
            </a:solidFill>
            <a:ln>
              <a:noFill/>
            </a:ln>
            <a:effectLst/>
          </c:spPr>
          <c:invertIfNegative val="0"/>
          <c:dLbls>
            <c:spPr>
              <a:noFill/>
              <a:ln>
                <a:noFill/>
              </a:ln>
              <a:effectLst/>
            </c:spPr>
            <c:txPr>
              <a:bodyPr rot="0" spcFirstLastPara="1" vertOverflow="overflow" horzOverflow="overflow" vert="horz" wrap="square" lIns="38100" tIns="19050" rIns="38100" bIns="19050" anchor="ctr" anchorCtr="1">
                <a:spAutoFit/>
              </a:bodyPr>
              <a:lstStyle/>
              <a:p>
                <a:pPr>
                  <a:defRPr sz="1800" b="0" i="0" u="none" strike="noStrike" kern="1200" baseline="0">
                    <a:solidFill>
                      <a:schemeClr val="dk1">
                        <a:lumMod val="65000"/>
                        <a:lumOff val="35000"/>
                      </a:schemeClr>
                    </a:solidFill>
                    <a:latin typeface="+mn-lt"/>
                    <a:ea typeface="+mn-ea"/>
                    <a:cs typeface="+mn-cs"/>
                  </a:defRPr>
                </a:pPr>
                <a:endParaRPr lang="it-IT"/>
              </a:p>
            </c:txPr>
            <c:showLegendKey val="0"/>
            <c:showVal val="1"/>
            <c:showCatName val="0"/>
            <c:showSerName val="1"/>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layout/>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Bilancio Previsione 2015</c:v>
                </c:pt>
                <c:pt idx="1">
                  <c:v>Bilancio Previsione 2016</c:v>
                </c:pt>
              </c:strCache>
            </c:strRef>
          </c:cat>
          <c:val>
            <c:numRef>
              <c:f>Foglio1!$D$2:$D$3</c:f>
              <c:numCache>
                <c:formatCode>General</c:formatCode>
                <c:ptCount val="2"/>
                <c:pt idx="0">
                  <c:v>921</c:v>
                </c:pt>
                <c:pt idx="1">
                  <c:v>878</c:v>
                </c:pt>
              </c:numCache>
            </c:numRef>
          </c:val>
        </c:ser>
        <c:ser>
          <c:idx val="3"/>
          <c:order val="3"/>
          <c:tx>
            <c:strRef>
              <c:f>Foglio1!$E$1</c:f>
              <c:strCache>
                <c:ptCount val="1"/>
                <c:pt idx="0">
                  <c:v>Contributi e trasferimenti</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1"/>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Bilancio Previsione 2015</c:v>
                </c:pt>
                <c:pt idx="1">
                  <c:v>Bilancio Previsione 2016</c:v>
                </c:pt>
              </c:strCache>
            </c:strRef>
          </c:cat>
          <c:val>
            <c:numRef>
              <c:f>Foglio1!$E$2:$E$3</c:f>
              <c:numCache>
                <c:formatCode>General</c:formatCode>
                <c:ptCount val="2"/>
                <c:pt idx="0">
                  <c:v>347</c:v>
                </c:pt>
                <c:pt idx="1">
                  <c:v>342</c:v>
                </c:pt>
              </c:numCache>
            </c:numRef>
          </c:val>
        </c:ser>
        <c:dLbls>
          <c:showLegendKey val="0"/>
          <c:showVal val="0"/>
          <c:showCatName val="0"/>
          <c:showSerName val="0"/>
          <c:showPercent val="0"/>
          <c:showBubbleSize val="0"/>
        </c:dLbls>
        <c:gapWidth val="100"/>
        <c:overlap val="100"/>
        <c:axId val="46834816"/>
        <c:axId val="46836352"/>
      </c:barChart>
      <c:catAx>
        <c:axId val="4683481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it-IT"/>
          </a:p>
        </c:txPr>
        <c:crossAx val="46836352"/>
        <c:crosses val="autoZero"/>
        <c:auto val="1"/>
        <c:lblAlgn val="ctr"/>
        <c:lblOffset val="100"/>
        <c:noMultiLvlLbl val="0"/>
      </c:catAx>
      <c:valAx>
        <c:axId val="4683635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68348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Foglio1!$B$1</c:f>
              <c:strCache>
                <c:ptCount val="1"/>
                <c:pt idx="0">
                  <c:v>Interessi passivi</c:v>
                </c:pt>
              </c:strCache>
            </c:strRef>
          </c:tx>
          <c:spPr>
            <a:ln w="28575" cap="rnd">
              <a:solidFill>
                <a:schemeClr val="accent1"/>
              </a:solidFill>
              <a:round/>
            </a:ln>
            <a:effectLst/>
          </c:spPr>
          <c:marker>
            <c:symbol val="none"/>
          </c:marker>
          <c:cat>
            <c:strRef>
              <c:f>Foglio1!$A$2:$A$13</c:f>
              <c:strCache>
                <c:ptCount val="12"/>
                <c:pt idx="0">
                  <c:v>2007</c:v>
                </c:pt>
                <c:pt idx="1">
                  <c:v>2008</c:v>
                </c:pt>
                <c:pt idx="2">
                  <c:v>2009</c:v>
                </c:pt>
                <c:pt idx="3">
                  <c:v>2010</c:v>
                </c:pt>
                <c:pt idx="4">
                  <c:v>2011</c:v>
                </c:pt>
                <c:pt idx="5">
                  <c:v>2012</c:v>
                </c:pt>
                <c:pt idx="6">
                  <c:v>2013</c:v>
                </c:pt>
                <c:pt idx="7">
                  <c:v>2014</c:v>
                </c:pt>
                <c:pt idx="8">
                  <c:v>2015</c:v>
                </c:pt>
                <c:pt idx="9">
                  <c:v>2016*</c:v>
                </c:pt>
                <c:pt idx="10">
                  <c:v>2017*</c:v>
                </c:pt>
                <c:pt idx="11">
                  <c:v>2018*</c:v>
                </c:pt>
              </c:strCache>
            </c:strRef>
          </c:cat>
          <c:val>
            <c:numRef>
              <c:f>Foglio1!$B$2:$B$13</c:f>
              <c:numCache>
                <c:formatCode>General</c:formatCode>
                <c:ptCount val="12"/>
                <c:pt idx="0">
                  <c:v>103068</c:v>
                </c:pt>
                <c:pt idx="1">
                  <c:v>95121</c:v>
                </c:pt>
                <c:pt idx="2">
                  <c:v>83339</c:v>
                </c:pt>
                <c:pt idx="3">
                  <c:v>72668</c:v>
                </c:pt>
                <c:pt idx="4">
                  <c:v>77103</c:v>
                </c:pt>
                <c:pt idx="5">
                  <c:v>92430</c:v>
                </c:pt>
                <c:pt idx="6">
                  <c:v>80044</c:v>
                </c:pt>
                <c:pt idx="7">
                  <c:v>61069</c:v>
                </c:pt>
                <c:pt idx="8">
                  <c:v>54000</c:v>
                </c:pt>
                <c:pt idx="9">
                  <c:v>50000</c:v>
                </c:pt>
                <c:pt idx="10">
                  <c:v>46000</c:v>
                </c:pt>
                <c:pt idx="11">
                  <c:v>43000</c:v>
                </c:pt>
              </c:numCache>
            </c:numRef>
          </c:val>
          <c:smooth val="0"/>
        </c:ser>
        <c:dLbls>
          <c:showLegendKey val="0"/>
          <c:showVal val="0"/>
          <c:showCatName val="0"/>
          <c:showSerName val="0"/>
          <c:showPercent val="0"/>
          <c:showBubbleSize val="0"/>
        </c:dLbls>
        <c:marker val="1"/>
        <c:smooth val="0"/>
        <c:axId val="46680320"/>
        <c:axId val="46702592"/>
      </c:lineChart>
      <c:catAx>
        <c:axId val="46680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6702592"/>
        <c:crosses val="autoZero"/>
        <c:auto val="1"/>
        <c:lblAlgn val="ctr"/>
        <c:lblOffset val="100"/>
        <c:noMultiLvlLbl val="0"/>
      </c:catAx>
      <c:valAx>
        <c:axId val="467025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66803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t-IT" dirty="0" smtClean="0"/>
              <a:t>Andamento del debito</a:t>
            </a:r>
            <a:r>
              <a:rPr lang="it-IT" baseline="0" dirty="0" smtClean="0"/>
              <a:t> residuo</a:t>
            </a:r>
          </a:p>
        </c:rich>
      </c:tx>
      <c:layout/>
      <c:overlay val="0"/>
      <c:spPr>
        <a:noFill/>
        <a:ln>
          <a:noFill/>
        </a:ln>
        <a:effectLst/>
      </c:spPr>
    </c:title>
    <c:autoTitleDeleted val="0"/>
    <c:plotArea>
      <c:layout/>
      <c:lineChart>
        <c:grouping val="standard"/>
        <c:varyColors val="0"/>
        <c:ser>
          <c:idx val="0"/>
          <c:order val="0"/>
          <c:tx>
            <c:strRef>
              <c:f>Foglio1!$B$1</c:f>
              <c:strCache>
                <c:ptCount val="1"/>
                <c:pt idx="0">
                  <c:v>Debito residuo</c:v>
                </c:pt>
              </c:strCache>
            </c:strRef>
          </c:tx>
          <c:spPr>
            <a:ln w="28575" cap="rnd">
              <a:solidFill>
                <a:schemeClr val="accent1"/>
              </a:solidFill>
              <a:round/>
            </a:ln>
            <a:effectLst/>
          </c:spPr>
          <c:marker>
            <c:symbol val="none"/>
          </c:marker>
          <c:cat>
            <c:numRef>
              <c:f>Foglio1!$A$2:$A$17</c:f>
              <c:numCache>
                <c:formatCode>General</c:formatCode>
                <c:ptCount val="16"/>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numCache>
            </c:numRef>
          </c:cat>
          <c:val>
            <c:numRef>
              <c:f>Foglio1!$B$2:$B$17</c:f>
              <c:numCache>
                <c:formatCode>#,##0.00</c:formatCode>
                <c:ptCount val="16"/>
                <c:pt idx="0">
                  <c:v>1952094</c:v>
                </c:pt>
                <c:pt idx="1">
                  <c:v>1886712</c:v>
                </c:pt>
                <c:pt idx="2">
                  <c:v>2947929</c:v>
                </c:pt>
                <c:pt idx="3">
                  <c:v>2925587</c:v>
                </c:pt>
                <c:pt idx="4" formatCode="General">
                  <c:v>2192526</c:v>
                </c:pt>
                <c:pt idx="5" formatCode="General">
                  <c:v>1981578</c:v>
                </c:pt>
                <c:pt idx="6" formatCode="General">
                  <c:v>2044338</c:v>
                </c:pt>
                <c:pt idx="7" formatCode="General">
                  <c:v>2421563</c:v>
                </c:pt>
                <c:pt idx="8" formatCode="General">
                  <c:v>2817739</c:v>
                </c:pt>
                <c:pt idx="9" formatCode="General">
                  <c:v>2929700</c:v>
                </c:pt>
                <c:pt idx="10" formatCode="General">
                  <c:v>2526981</c:v>
                </c:pt>
                <c:pt idx="11" formatCode="#,##0">
                  <c:v>2061000</c:v>
                </c:pt>
                <c:pt idx="12" formatCode="#,##0">
                  <c:v>1906000</c:v>
                </c:pt>
                <c:pt idx="13" formatCode="#,##0">
                  <c:v>1754000</c:v>
                </c:pt>
                <c:pt idx="14" formatCode="#,##0">
                  <c:v>1599000</c:v>
                </c:pt>
                <c:pt idx="15" formatCode="#,##0">
                  <c:v>1443000</c:v>
                </c:pt>
              </c:numCache>
            </c:numRef>
          </c:val>
          <c:smooth val="0"/>
        </c:ser>
        <c:dLbls>
          <c:showLegendKey val="0"/>
          <c:showVal val="0"/>
          <c:showCatName val="0"/>
          <c:showSerName val="0"/>
          <c:showPercent val="0"/>
          <c:showBubbleSize val="0"/>
        </c:dLbls>
        <c:marker val="1"/>
        <c:smooth val="0"/>
        <c:axId val="41956864"/>
        <c:axId val="41958400"/>
      </c:lineChart>
      <c:catAx>
        <c:axId val="41956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1958400"/>
        <c:crosses val="autoZero"/>
        <c:auto val="1"/>
        <c:lblAlgn val="ctr"/>
        <c:lblOffset val="100"/>
        <c:noMultiLvlLbl val="0"/>
      </c:catAx>
      <c:valAx>
        <c:axId val="41958400"/>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19568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Foglio1!$B$1</c:f>
              <c:strCache>
                <c:ptCount val="1"/>
                <c:pt idx="0">
                  <c:v>Spesa per investimenti</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Foglio1!$A$2:$A$15</c:f>
              <c:strCache>
                <c:ptCount val="14"/>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strCache>
            </c:strRef>
          </c:cat>
          <c:val>
            <c:numRef>
              <c:f>Foglio1!$B$2:$B$15</c:f>
              <c:numCache>
                <c:formatCode>General</c:formatCode>
                <c:ptCount val="14"/>
                <c:pt idx="0">
                  <c:v>508000</c:v>
                </c:pt>
                <c:pt idx="1">
                  <c:v>1048000</c:v>
                </c:pt>
                <c:pt idx="2">
                  <c:v>601000</c:v>
                </c:pt>
                <c:pt idx="3" formatCode="#,##0.00">
                  <c:v>624000</c:v>
                </c:pt>
                <c:pt idx="4" formatCode="#,##0.00">
                  <c:v>1363000</c:v>
                </c:pt>
                <c:pt idx="5" formatCode="#,##0.00">
                  <c:v>508000</c:v>
                </c:pt>
                <c:pt idx="6" formatCode="#,##0.00">
                  <c:v>1065000</c:v>
                </c:pt>
                <c:pt idx="7" formatCode="#,##0.00">
                  <c:v>1218000</c:v>
                </c:pt>
                <c:pt idx="8" formatCode="#,##0.00">
                  <c:v>2679000</c:v>
                </c:pt>
                <c:pt idx="9" formatCode="#,##0.00">
                  <c:v>2412000</c:v>
                </c:pt>
                <c:pt idx="10" formatCode="#,##0.00">
                  <c:v>1385000</c:v>
                </c:pt>
                <c:pt idx="11" formatCode="#,##0.00">
                  <c:v>1331000</c:v>
                </c:pt>
                <c:pt idx="12">
                  <c:v>844000</c:v>
                </c:pt>
                <c:pt idx="13">
                  <c:v>1067000</c:v>
                </c:pt>
              </c:numCache>
            </c:numRef>
          </c:val>
        </c:ser>
        <c:dLbls>
          <c:showLegendKey val="0"/>
          <c:showVal val="0"/>
          <c:showCatName val="0"/>
          <c:showSerName val="0"/>
          <c:showPercent val="0"/>
          <c:showBubbleSize val="0"/>
        </c:dLbls>
        <c:gapWidth val="100"/>
        <c:axId val="46712704"/>
        <c:axId val="46714240"/>
      </c:barChart>
      <c:catAx>
        <c:axId val="4671270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6714240"/>
        <c:crosses val="autoZero"/>
        <c:auto val="1"/>
        <c:lblAlgn val="ctr"/>
        <c:lblOffset val="100"/>
        <c:noMultiLvlLbl val="0"/>
      </c:catAx>
      <c:valAx>
        <c:axId val="467142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671270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defRPr/>
      </a:pPr>
      <a:endParaRPr lang="it-IT"/>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barChart>
        <c:barDir val="col"/>
        <c:grouping val="clustered"/>
        <c:varyColors val="0"/>
        <c:ser>
          <c:idx val="0"/>
          <c:order val="0"/>
          <c:tx>
            <c:strRef>
              <c:f>Foglio1!$B$1</c:f>
              <c:strCache>
                <c:ptCount val="1"/>
                <c:pt idx="0">
                  <c:v>Saldo di cassa al 31/12</c:v>
                </c:pt>
              </c:strCache>
            </c:strRef>
          </c:tx>
          <c:spPr>
            <a:solidFill>
              <a:schemeClr val="accent1"/>
            </a:solidFill>
            <a:ln>
              <a:noFill/>
            </a:ln>
            <a:effectLst/>
          </c:spPr>
          <c:invertIfNegative val="0"/>
          <c:cat>
            <c:numRef>
              <c:f>Foglio1!$A$2:$A$5</c:f>
              <c:numCache>
                <c:formatCode>General</c:formatCode>
                <c:ptCount val="4"/>
                <c:pt idx="0">
                  <c:v>2012</c:v>
                </c:pt>
                <c:pt idx="1">
                  <c:v>2013</c:v>
                </c:pt>
                <c:pt idx="2">
                  <c:v>2014</c:v>
                </c:pt>
                <c:pt idx="3">
                  <c:v>2015</c:v>
                </c:pt>
              </c:numCache>
            </c:numRef>
          </c:cat>
          <c:val>
            <c:numRef>
              <c:f>Foglio1!$B$2:$B$5</c:f>
              <c:numCache>
                <c:formatCode>#,##0.00</c:formatCode>
                <c:ptCount val="4"/>
                <c:pt idx="0">
                  <c:v>-204266.22</c:v>
                </c:pt>
                <c:pt idx="1">
                  <c:v>-272142.01</c:v>
                </c:pt>
                <c:pt idx="2">
                  <c:v>-254470.35</c:v>
                </c:pt>
                <c:pt idx="3">
                  <c:v>8011.93</c:v>
                </c:pt>
              </c:numCache>
            </c:numRef>
          </c:val>
        </c:ser>
        <c:dLbls>
          <c:showLegendKey val="0"/>
          <c:showVal val="0"/>
          <c:showCatName val="0"/>
          <c:showSerName val="0"/>
          <c:showPercent val="0"/>
          <c:showBubbleSize val="0"/>
        </c:dLbls>
        <c:gapWidth val="219"/>
        <c:overlap val="-27"/>
        <c:axId val="42137088"/>
        <c:axId val="42138624"/>
      </c:barChart>
      <c:catAx>
        <c:axId val="421370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2138624"/>
        <c:crosses val="autoZero"/>
        <c:auto val="1"/>
        <c:lblAlgn val="ctr"/>
        <c:lblOffset val="100"/>
        <c:noMultiLvlLbl val="0"/>
      </c:catAx>
      <c:valAx>
        <c:axId val="42138624"/>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21370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Foglio1!$B$1</c:f>
              <c:strCache>
                <c:ptCount val="1"/>
                <c:pt idx="0">
                  <c:v>AFFIDABILITA' RESIDUI</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2007 (68° posto)</c:v>
                </c:pt>
                <c:pt idx="1">
                  <c:v>2013 (27° posto)</c:v>
                </c:pt>
              </c:strCache>
            </c:strRef>
          </c:cat>
          <c:val>
            <c:numRef>
              <c:f>Foglio1!$B$2:$B$3</c:f>
              <c:numCache>
                <c:formatCode>#,##0.00</c:formatCode>
                <c:ptCount val="2"/>
                <c:pt idx="0">
                  <c:v>30.57</c:v>
                </c:pt>
                <c:pt idx="1">
                  <c:v>60.8</c:v>
                </c:pt>
              </c:numCache>
            </c:numRef>
          </c:val>
        </c:ser>
        <c:dLbls>
          <c:showLegendKey val="0"/>
          <c:showVal val="0"/>
          <c:showCatName val="0"/>
          <c:showSerName val="0"/>
          <c:showPercent val="0"/>
          <c:showBubbleSize val="0"/>
        </c:dLbls>
        <c:gapWidth val="219"/>
        <c:overlap val="-27"/>
        <c:axId val="48370816"/>
        <c:axId val="48372352"/>
      </c:barChart>
      <c:catAx>
        <c:axId val="483708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it-IT"/>
          </a:p>
        </c:txPr>
        <c:crossAx val="48372352"/>
        <c:crosses val="autoZero"/>
        <c:auto val="1"/>
        <c:lblAlgn val="ctr"/>
        <c:lblOffset val="100"/>
        <c:noMultiLvlLbl val="0"/>
      </c:catAx>
      <c:valAx>
        <c:axId val="48372352"/>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83708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Foglio1!$B$1</c:f>
              <c:strCache>
                <c:ptCount val="1"/>
                <c:pt idx="0">
                  <c:v>AFFIDABILITA' RESIDUI</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2007 (68° posto)</c:v>
                </c:pt>
                <c:pt idx="1">
                  <c:v>2013 (83° posto)</c:v>
                </c:pt>
              </c:strCache>
            </c:strRef>
          </c:cat>
          <c:val>
            <c:numRef>
              <c:f>Foglio1!$B$2:$B$3</c:f>
              <c:numCache>
                <c:formatCode>#,##0.00</c:formatCode>
                <c:ptCount val="2"/>
                <c:pt idx="0">
                  <c:v>4.45</c:v>
                </c:pt>
                <c:pt idx="1">
                  <c:v>2.73</c:v>
                </c:pt>
              </c:numCache>
            </c:numRef>
          </c:val>
        </c:ser>
        <c:dLbls>
          <c:showLegendKey val="0"/>
          <c:showVal val="0"/>
          <c:showCatName val="0"/>
          <c:showSerName val="0"/>
          <c:showPercent val="0"/>
          <c:showBubbleSize val="0"/>
        </c:dLbls>
        <c:gapWidth val="219"/>
        <c:overlap val="-27"/>
        <c:axId val="48415104"/>
        <c:axId val="48416640"/>
      </c:barChart>
      <c:catAx>
        <c:axId val="484151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it-IT"/>
          </a:p>
        </c:txPr>
        <c:crossAx val="48416640"/>
        <c:crosses val="autoZero"/>
        <c:auto val="1"/>
        <c:lblAlgn val="ctr"/>
        <c:lblOffset val="100"/>
        <c:noMultiLvlLbl val="0"/>
      </c:catAx>
      <c:valAx>
        <c:axId val="48416640"/>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84151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Foglio1!$B$1</c:f>
              <c:strCache>
                <c:ptCount val="1"/>
                <c:pt idx="0">
                  <c:v>AFFIDABILITA' RESIDUI</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2007 (74° posto)</c:v>
                </c:pt>
                <c:pt idx="1">
                  <c:v>2013 (9° posto)</c:v>
                </c:pt>
              </c:strCache>
            </c:strRef>
          </c:cat>
          <c:val>
            <c:numRef>
              <c:f>Foglio1!$B$2:$B$3</c:f>
              <c:numCache>
                <c:formatCode>#,##0.00</c:formatCode>
                <c:ptCount val="2"/>
                <c:pt idx="0">
                  <c:v>35.31</c:v>
                </c:pt>
                <c:pt idx="1">
                  <c:v>74.27</c:v>
                </c:pt>
              </c:numCache>
            </c:numRef>
          </c:val>
        </c:ser>
        <c:dLbls>
          <c:showLegendKey val="0"/>
          <c:showVal val="0"/>
          <c:showCatName val="0"/>
          <c:showSerName val="0"/>
          <c:showPercent val="0"/>
          <c:showBubbleSize val="0"/>
        </c:dLbls>
        <c:gapWidth val="219"/>
        <c:overlap val="-27"/>
        <c:axId val="36699520"/>
        <c:axId val="48305280"/>
      </c:barChart>
      <c:catAx>
        <c:axId val="366995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it-IT"/>
          </a:p>
        </c:txPr>
        <c:crossAx val="48305280"/>
        <c:crosses val="autoZero"/>
        <c:auto val="1"/>
        <c:lblAlgn val="ctr"/>
        <c:lblOffset val="100"/>
        <c:noMultiLvlLbl val="0"/>
      </c:catAx>
      <c:valAx>
        <c:axId val="48305280"/>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366995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2908" cy="49534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46846" y="0"/>
            <a:ext cx="2942908" cy="495348"/>
          </a:xfrm>
          <a:prstGeom prst="rect">
            <a:avLst/>
          </a:prstGeom>
        </p:spPr>
        <p:txBody>
          <a:bodyPr vert="horz" lIns="91440" tIns="45720" rIns="91440" bIns="45720" rtlCol="0"/>
          <a:lstStyle>
            <a:lvl1pPr algn="r">
              <a:defRPr sz="1200"/>
            </a:lvl1pPr>
          </a:lstStyle>
          <a:p>
            <a:fld id="{AB91E0CB-F5E8-403F-9D7C-4F9EF66FA441}" type="datetimeFigureOut">
              <a:rPr lang="it-IT" smtClean="0"/>
              <a:t>01/04/2016</a:t>
            </a:fld>
            <a:endParaRPr lang="it-IT"/>
          </a:p>
        </p:txBody>
      </p:sp>
      <p:sp>
        <p:nvSpPr>
          <p:cNvPr id="4" name="Segnaposto immagine diapositiva 3"/>
          <p:cNvSpPr>
            <a:spLocks noGrp="1" noRot="1" noChangeAspect="1"/>
          </p:cNvSpPr>
          <p:nvPr>
            <p:ph type="sldImg" idx="2"/>
          </p:nvPr>
        </p:nvSpPr>
        <p:spPr>
          <a:xfrm>
            <a:off x="434975" y="1233488"/>
            <a:ext cx="5921375" cy="3332162"/>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133" y="4751219"/>
            <a:ext cx="5433060" cy="3887361"/>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377317"/>
            <a:ext cx="2942908" cy="49534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46846" y="9377317"/>
            <a:ext cx="2942908" cy="495347"/>
          </a:xfrm>
          <a:prstGeom prst="rect">
            <a:avLst/>
          </a:prstGeom>
        </p:spPr>
        <p:txBody>
          <a:bodyPr vert="horz" lIns="91440" tIns="45720" rIns="91440" bIns="45720" rtlCol="0" anchor="b"/>
          <a:lstStyle>
            <a:lvl1pPr algn="r">
              <a:defRPr sz="1200"/>
            </a:lvl1pPr>
          </a:lstStyle>
          <a:p>
            <a:fld id="{897C8049-1D25-4AD4-8672-DD3084960151}" type="slidenum">
              <a:rPr lang="it-IT" smtClean="0"/>
              <a:t>‹N›</a:t>
            </a:fld>
            <a:endParaRPr lang="it-IT"/>
          </a:p>
        </p:txBody>
      </p:sp>
    </p:spTree>
    <p:extLst>
      <p:ext uri="{BB962C8B-B14F-4D97-AF65-F5344CB8AC3E}">
        <p14:creationId xmlns:p14="http://schemas.microsoft.com/office/powerpoint/2010/main" val="18446949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t-IT" noProof="0" dirty="0"/>
          </a:p>
        </p:txBody>
      </p:sp>
      <p:sp>
        <p:nvSpPr>
          <p:cNvPr id="4" name="Slide Number Placeholder 3"/>
          <p:cNvSpPr>
            <a:spLocks noGrp="1"/>
          </p:cNvSpPr>
          <p:nvPr>
            <p:ph type="sldNum" sz="quarter" idx="10"/>
          </p:nvPr>
        </p:nvSpPr>
        <p:spPr/>
        <p:txBody>
          <a:bodyPr/>
          <a:lstStyle/>
          <a:p>
            <a:fld id="{A5D78FC6-CE17-4259-A63C-DDFC12E048FC}"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3993591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7C8049-1D25-4AD4-8672-DD3084960151}" type="slidenum">
              <a:rPr lang="it-IT" smtClean="0"/>
              <a:t>10</a:t>
            </a:fld>
            <a:endParaRPr lang="it-IT"/>
          </a:p>
        </p:txBody>
      </p:sp>
    </p:spTree>
    <p:extLst>
      <p:ext uri="{BB962C8B-B14F-4D97-AF65-F5344CB8AC3E}">
        <p14:creationId xmlns:p14="http://schemas.microsoft.com/office/powerpoint/2010/main" val="2744412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97C8049-1D25-4AD4-8672-DD3084960151}" type="slidenum">
              <a:rPr lang="it-IT" smtClean="0"/>
              <a:t>11</a:t>
            </a:fld>
            <a:endParaRPr lang="it-IT"/>
          </a:p>
        </p:txBody>
      </p:sp>
    </p:spTree>
    <p:extLst>
      <p:ext uri="{BB962C8B-B14F-4D97-AF65-F5344CB8AC3E}">
        <p14:creationId xmlns:p14="http://schemas.microsoft.com/office/powerpoint/2010/main" val="24446863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A5D78FC6-CE17-4259-A63C-DDFC12E048FC}"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26566447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7C8049-1D25-4AD4-8672-DD3084960151}" type="slidenum">
              <a:rPr lang="it-IT" smtClean="0"/>
              <a:t>13</a:t>
            </a:fld>
            <a:endParaRPr lang="it-IT"/>
          </a:p>
        </p:txBody>
      </p:sp>
    </p:spTree>
    <p:extLst>
      <p:ext uri="{BB962C8B-B14F-4D97-AF65-F5344CB8AC3E}">
        <p14:creationId xmlns:p14="http://schemas.microsoft.com/office/powerpoint/2010/main" val="14972651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7C8049-1D25-4AD4-8672-DD3084960151}" type="slidenum">
              <a:rPr lang="it-IT" smtClean="0"/>
              <a:t>14</a:t>
            </a:fld>
            <a:endParaRPr lang="it-IT"/>
          </a:p>
        </p:txBody>
      </p:sp>
    </p:spTree>
    <p:extLst>
      <p:ext uri="{BB962C8B-B14F-4D97-AF65-F5344CB8AC3E}">
        <p14:creationId xmlns:p14="http://schemas.microsoft.com/office/powerpoint/2010/main" val="20513768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7C8049-1D25-4AD4-8672-DD3084960151}" type="slidenum">
              <a:rPr lang="it-IT" smtClean="0"/>
              <a:t>15</a:t>
            </a:fld>
            <a:endParaRPr lang="it-IT"/>
          </a:p>
        </p:txBody>
      </p:sp>
    </p:spTree>
    <p:extLst>
      <p:ext uri="{BB962C8B-B14F-4D97-AF65-F5344CB8AC3E}">
        <p14:creationId xmlns:p14="http://schemas.microsoft.com/office/powerpoint/2010/main" val="29947704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7C8049-1D25-4AD4-8672-DD3084960151}" type="slidenum">
              <a:rPr lang="it-IT" smtClean="0"/>
              <a:t>16</a:t>
            </a:fld>
            <a:endParaRPr lang="it-IT"/>
          </a:p>
        </p:txBody>
      </p:sp>
    </p:spTree>
    <p:extLst>
      <p:ext uri="{BB962C8B-B14F-4D97-AF65-F5344CB8AC3E}">
        <p14:creationId xmlns:p14="http://schemas.microsoft.com/office/powerpoint/2010/main" val="13739800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7C8049-1D25-4AD4-8672-DD3084960151}" type="slidenum">
              <a:rPr lang="it-IT" smtClean="0"/>
              <a:t>17</a:t>
            </a:fld>
            <a:endParaRPr lang="it-IT"/>
          </a:p>
        </p:txBody>
      </p:sp>
    </p:spTree>
    <p:extLst>
      <p:ext uri="{BB962C8B-B14F-4D97-AF65-F5344CB8AC3E}">
        <p14:creationId xmlns:p14="http://schemas.microsoft.com/office/powerpoint/2010/main" val="38602617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7C8049-1D25-4AD4-8672-DD3084960151}" type="slidenum">
              <a:rPr lang="it-IT" smtClean="0"/>
              <a:t>18</a:t>
            </a:fld>
            <a:endParaRPr lang="it-IT"/>
          </a:p>
        </p:txBody>
      </p:sp>
    </p:spTree>
    <p:extLst>
      <p:ext uri="{BB962C8B-B14F-4D97-AF65-F5344CB8AC3E}">
        <p14:creationId xmlns:p14="http://schemas.microsoft.com/office/powerpoint/2010/main" val="16295307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7C8049-1D25-4AD4-8672-DD3084960151}" type="slidenum">
              <a:rPr lang="it-IT" smtClean="0"/>
              <a:t>2</a:t>
            </a:fld>
            <a:endParaRPr lang="it-IT"/>
          </a:p>
        </p:txBody>
      </p:sp>
    </p:spTree>
    <p:extLst>
      <p:ext uri="{BB962C8B-B14F-4D97-AF65-F5344CB8AC3E}">
        <p14:creationId xmlns:p14="http://schemas.microsoft.com/office/powerpoint/2010/main" val="7870363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7C8049-1D25-4AD4-8672-DD3084960151}" type="slidenum">
              <a:rPr lang="it-IT" smtClean="0"/>
              <a:t>3</a:t>
            </a:fld>
            <a:endParaRPr lang="it-IT"/>
          </a:p>
        </p:txBody>
      </p:sp>
    </p:spTree>
    <p:extLst>
      <p:ext uri="{BB962C8B-B14F-4D97-AF65-F5344CB8AC3E}">
        <p14:creationId xmlns:p14="http://schemas.microsoft.com/office/powerpoint/2010/main" val="3262212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7C8049-1D25-4AD4-8672-DD3084960151}" type="slidenum">
              <a:rPr lang="it-IT" smtClean="0"/>
              <a:t>4</a:t>
            </a:fld>
            <a:endParaRPr lang="it-IT"/>
          </a:p>
        </p:txBody>
      </p:sp>
    </p:spTree>
    <p:extLst>
      <p:ext uri="{BB962C8B-B14F-4D97-AF65-F5344CB8AC3E}">
        <p14:creationId xmlns:p14="http://schemas.microsoft.com/office/powerpoint/2010/main" val="1051218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7C8049-1D25-4AD4-8672-DD3084960151}" type="slidenum">
              <a:rPr lang="it-IT" smtClean="0"/>
              <a:t>5</a:t>
            </a:fld>
            <a:endParaRPr lang="it-IT"/>
          </a:p>
        </p:txBody>
      </p:sp>
    </p:spTree>
    <p:extLst>
      <p:ext uri="{BB962C8B-B14F-4D97-AF65-F5344CB8AC3E}">
        <p14:creationId xmlns:p14="http://schemas.microsoft.com/office/powerpoint/2010/main" val="38244947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7C8049-1D25-4AD4-8672-DD3084960151}" type="slidenum">
              <a:rPr lang="it-IT" smtClean="0"/>
              <a:t>6</a:t>
            </a:fld>
            <a:endParaRPr lang="it-IT"/>
          </a:p>
        </p:txBody>
      </p:sp>
    </p:spTree>
    <p:extLst>
      <p:ext uri="{BB962C8B-B14F-4D97-AF65-F5344CB8AC3E}">
        <p14:creationId xmlns:p14="http://schemas.microsoft.com/office/powerpoint/2010/main" val="3412443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7C8049-1D25-4AD4-8672-DD3084960151}" type="slidenum">
              <a:rPr lang="it-IT" smtClean="0"/>
              <a:t>7</a:t>
            </a:fld>
            <a:endParaRPr lang="it-IT"/>
          </a:p>
        </p:txBody>
      </p:sp>
    </p:spTree>
    <p:extLst>
      <p:ext uri="{BB962C8B-B14F-4D97-AF65-F5344CB8AC3E}">
        <p14:creationId xmlns:p14="http://schemas.microsoft.com/office/powerpoint/2010/main" val="26288365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7C8049-1D25-4AD4-8672-DD3084960151}" type="slidenum">
              <a:rPr lang="it-IT" smtClean="0"/>
              <a:t>8</a:t>
            </a:fld>
            <a:endParaRPr lang="it-IT"/>
          </a:p>
        </p:txBody>
      </p:sp>
    </p:spTree>
    <p:extLst>
      <p:ext uri="{BB962C8B-B14F-4D97-AF65-F5344CB8AC3E}">
        <p14:creationId xmlns:p14="http://schemas.microsoft.com/office/powerpoint/2010/main" val="20750689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7C8049-1D25-4AD4-8672-DD3084960151}" type="slidenum">
              <a:rPr lang="it-IT" smtClean="0"/>
              <a:t>9</a:t>
            </a:fld>
            <a:endParaRPr lang="it-IT"/>
          </a:p>
        </p:txBody>
      </p:sp>
    </p:spTree>
    <p:extLst>
      <p:ext uri="{BB962C8B-B14F-4D97-AF65-F5344CB8AC3E}">
        <p14:creationId xmlns:p14="http://schemas.microsoft.com/office/powerpoint/2010/main" val="571961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0" name="Rectangle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1" name="Rectangle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8" name="Title 7"/>
          <p:cNvSpPr>
            <a:spLocks noGrp="1"/>
          </p:cNvSpPr>
          <p:nvPr>
            <p:ph type="ctrTitle"/>
          </p:nvPr>
        </p:nvSpPr>
        <p:spPr>
          <a:xfrm>
            <a:off x="3149600" y="4038600"/>
            <a:ext cx="8636000" cy="1828800"/>
          </a:xfrm>
        </p:spPr>
        <p:txBody>
          <a:bodyPr anchor="b"/>
          <a:lstStyle>
            <a:lvl1pPr>
              <a:defRPr cap="all" baseline="0"/>
            </a:lvl1pPr>
          </a:lstStyle>
          <a:p>
            <a:r>
              <a:rPr lang="it-IT" smtClean="0"/>
              <a:t>Fare clic per modificare lo stile del titolo</a:t>
            </a:r>
            <a:endParaRPr lang="en-US" dirty="0"/>
          </a:p>
        </p:txBody>
      </p:sp>
      <p:sp>
        <p:nvSpPr>
          <p:cNvPr id="9" name="Subtitle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it-IT" smtClean="0"/>
              <a:t>Fare clic per modificare lo stile del sottotitolo dello schema</a:t>
            </a:r>
            <a:endParaRPr lang="en-US" dirty="0"/>
          </a:p>
        </p:txBody>
      </p:sp>
      <p:sp>
        <p:nvSpPr>
          <p:cNvPr id="28" name="Date Placeholder 27"/>
          <p:cNvSpPr>
            <a:spLocks noGrp="1"/>
          </p:cNvSpPr>
          <p:nvPr>
            <p:ph type="dt" sz="half" idx="10"/>
          </p:nvPr>
        </p:nvSpPr>
        <p:spPr>
          <a:xfrm>
            <a:off x="101600" y="6068699"/>
            <a:ext cx="2743200" cy="685800"/>
          </a:xfrm>
        </p:spPr>
        <p:txBody>
          <a:bodyPr>
            <a:noAutofit/>
          </a:bodyPr>
          <a:lstStyle>
            <a:lvl1pPr algn="ctr">
              <a:defRPr sz="2000">
                <a:solidFill>
                  <a:srgbClr val="FFFFFF"/>
                </a:solidFill>
              </a:defRPr>
            </a:lvl1pPr>
          </a:lstStyle>
          <a:p>
            <a:fld id="{743653DA-8BF4-4869-96FE-9BCF43372D46}" type="datetime8">
              <a:rPr lang="en-US" smtClean="0"/>
              <a:pPr/>
              <a:t>4/1/2016 9:27 AM</a:t>
            </a:fld>
            <a:endParaRPr lang="en-US" dirty="0"/>
          </a:p>
        </p:txBody>
      </p:sp>
      <p:sp>
        <p:nvSpPr>
          <p:cNvPr id="17" name="Footer Placeholder 16"/>
          <p:cNvSpPr>
            <a:spLocks noGrp="1"/>
          </p:cNvSpPr>
          <p:nvPr>
            <p:ph type="ftr" sz="quarter" idx="11"/>
          </p:nvPr>
        </p:nvSpPr>
        <p:spPr>
          <a:xfrm>
            <a:off x="2780524" y="236539"/>
            <a:ext cx="7823200" cy="365125"/>
          </a:xfrm>
        </p:spPr>
        <p:txBody>
          <a:bodyPr/>
          <a:lstStyle>
            <a:lvl1pPr algn="r">
              <a:defRPr>
                <a:solidFill>
                  <a:schemeClr val="tx2"/>
                </a:solidFill>
              </a:defRPr>
            </a:lvl1pPr>
          </a:lstStyle>
          <a:p>
            <a:endParaRPr lang="en-US" dirty="0">
              <a:solidFill>
                <a:srgbClr val="EBDDC3"/>
              </a:solidFill>
            </a:endParaRPr>
          </a:p>
        </p:txBody>
      </p:sp>
      <p:sp>
        <p:nvSpPr>
          <p:cNvPr id="29" name="Slide Number Placeholder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72AC53DF-4216-466D-99A7-94400E6C2A25}" type="slidenum">
              <a:rPr lang="en-US" smtClean="0">
                <a:solidFill>
                  <a:srgbClr val="EBDDC3"/>
                </a:solidFill>
              </a:rPr>
              <a:pPr/>
              <a:t>‹N›</a:t>
            </a:fld>
            <a:endParaRPr lang="en-US" dirty="0">
              <a:solidFill>
                <a:srgbClr val="EBDDC3"/>
              </a:solidFill>
            </a:endParaRPr>
          </a:p>
        </p:txBody>
      </p:sp>
    </p:spTree>
    <p:extLst>
      <p:ext uri="{BB962C8B-B14F-4D97-AF65-F5344CB8AC3E}">
        <p14:creationId xmlns:p14="http://schemas.microsoft.com/office/powerpoint/2010/main" val="107590701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8D3816DF-213E-421B-92D3-C068DBB023D6}" type="datetime8">
              <a:rPr lang="en-US" smtClean="0">
                <a:solidFill>
                  <a:srgbClr val="775F55"/>
                </a:solidFill>
              </a:rPr>
              <a:pPr/>
              <a:t>4/1/2016 9:27 AM</a:t>
            </a:fld>
            <a:endParaRPr lang="en-US">
              <a:solidFill>
                <a:srgbClr val="775F55"/>
              </a:solidFill>
            </a:endParaRPr>
          </a:p>
        </p:txBody>
      </p:sp>
      <p:sp>
        <p:nvSpPr>
          <p:cNvPr id="5" name="Footer Placeholder 4"/>
          <p:cNvSpPr>
            <a:spLocks noGrp="1"/>
          </p:cNvSpPr>
          <p:nvPr>
            <p:ph type="ftr" sz="quarter" idx="11"/>
          </p:nvPr>
        </p:nvSpPr>
        <p:spPr/>
        <p:txBody>
          <a:bodyPr/>
          <a:lstStyle/>
          <a:p>
            <a:endParaRPr lang="en-US">
              <a:solidFill>
                <a:srgbClr val="775F55"/>
              </a:solidFill>
            </a:endParaRPr>
          </a:p>
        </p:txBody>
      </p:sp>
      <p:sp>
        <p:nvSpPr>
          <p:cNvPr id="6" name="Slide Number Placeholder 5"/>
          <p:cNvSpPr>
            <a:spLocks noGrp="1"/>
          </p:cNvSpPr>
          <p:nvPr>
            <p:ph type="sldNum" sz="quarter" idx="12"/>
          </p:nvPr>
        </p:nvSpPr>
        <p:spPr/>
        <p:txBody>
          <a:bodyPr/>
          <a:lstStyle/>
          <a:p>
            <a:fld id="{72AC53DF-4216-466D-99A7-94400E6C2A25}" type="slidenum">
              <a:rPr lang="en-US" sz="1200" smtClean="0">
                <a:solidFill>
                  <a:srgbClr val="775F55"/>
                </a:solidFill>
              </a:rPr>
              <a:pPr/>
              <a:t>‹N›</a:t>
            </a:fld>
            <a:endParaRPr lang="en-US"/>
          </a:p>
        </p:txBody>
      </p:sp>
    </p:spTree>
    <p:extLst>
      <p:ext uri="{BB962C8B-B14F-4D97-AF65-F5344CB8AC3E}">
        <p14:creationId xmlns:p14="http://schemas.microsoft.com/office/powerpoint/2010/main" val="1601339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609601"/>
            <a:ext cx="2743200" cy="5516563"/>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609600" y="609600"/>
            <a:ext cx="7416800" cy="5516564"/>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a:xfrm>
            <a:off x="8737600" y="6248403"/>
            <a:ext cx="2946400" cy="365125"/>
          </a:xfrm>
        </p:spPr>
        <p:txBody>
          <a:bodyPr/>
          <a:lstStyle/>
          <a:p>
            <a:fld id="{8D3816DF-213E-421B-92D3-C068DBB023D6}" type="datetime8">
              <a:rPr lang="en-US" smtClean="0">
                <a:solidFill>
                  <a:srgbClr val="775F55"/>
                </a:solidFill>
              </a:rPr>
              <a:pPr/>
              <a:t>4/1/2016 9:27 AM</a:t>
            </a:fld>
            <a:endParaRPr lang="en-US" dirty="0">
              <a:solidFill>
                <a:srgbClr val="775F55"/>
              </a:solidFill>
            </a:endParaRPr>
          </a:p>
        </p:txBody>
      </p:sp>
      <p:sp>
        <p:nvSpPr>
          <p:cNvPr id="5" name="Footer Placeholder 4"/>
          <p:cNvSpPr>
            <a:spLocks noGrp="1"/>
          </p:cNvSpPr>
          <p:nvPr>
            <p:ph type="ftr" sz="quarter" idx="11"/>
          </p:nvPr>
        </p:nvSpPr>
        <p:spPr>
          <a:xfrm>
            <a:off x="609602" y="6248208"/>
            <a:ext cx="7431311" cy="365125"/>
          </a:xfrm>
        </p:spPr>
        <p:txBody>
          <a:bodyPr/>
          <a:lstStyle/>
          <a:p>
            <a:endParaRPr lang="en-US" dirty="0">
              <a:solidFill>
                <a:srgbClr val="775F55"/>
              </a:solidFill>
            </a:endParaRPr>
          </a:p>
        </p:txBody>
      </p:sp>
      <p:sp>
        <p:nvSpPr>
          <p:cNvPr id="7" name="Rectangle 6"/>
          <p:cNvSpPr/>
          <p:nvPr/>
        </p:nvSpPr>
        <p:spPr bwMode="white">
          <a:xfrm>
            <a:off x="8128424"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8" name="Rectangle 7"/>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9" name="Rectangle 8"/>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6" name="Slide Number Placeholder 5"/>
          <p:cNvSpPr>
            <a:spLocks noGrp="1"/>
          </p:cNvSpPr>
          <p:nvPr>
            <p:ph type="sldNum" sz="quarter" idx="12"/>
          </p:nvPr>
        </p:nvSpPr>
        <p:spPr>
          <a:xfrm rot="5400000">
            <a:off x="8075084" y="103716"/>
            <a:ext cx="533400" cy="325968"/>
          </a:xfrm>
        </p:spPr>
        <p:txBody>
          <a:bodyPr/>
          <a:lstStyle/>
          <a:p>
            <a:fld id="{72AC53DF-4216-466D-99A7-94400E6C2A25}" type="slidenum">
              <a:rPr lang="en-US" sz="1200" smtClean="0">
                <a:solidFill>
                  <a:srgbClr val="775F55"/>
                </a:solidFill>
              </a:rPr>
              <a:pPr/>
              <a:t>‹N›</a:t>
            </a:fld>
            <a:endParaRPr lang="en-US" dirty="0"/>
          </a:p>
        </p:txBody>
      </p:sp>
    </p:spTree>
    <p:extLst>
      <p:ext uri="{BB962C8B-B14F-4D97-AF65-F5344CB8AC3E}">
        <p14:creationId xmlns:p14="http://schemas.microsoft.com/office/powerpoint/2010/main" val="1799490637"/>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0" name="Rectangle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1" name="Rectangle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8" name="Title 7"/>
          <p:cNvSpPr>
            <a:spLocks noGrp="1"/>
          </p:cNvSpPr>
          <p:nvPr>
            <p:ph type="ctrTitle"/>
          </p:nvPr>
        </p:nvSpPr>
        <p:spPr>
          <a:xfrm>
            <a:off x="3149600" y="4038600"/>
            <a:ext cx="8636000" cy="1828800"/>
          </a:xfrm>
        </p:spPr>
        <p:txBody>
          <a:bodyPr anchor="b"/>
          <a:lstStyle>
            <a:lvl1pPr>
              <a:defRPr cap="all" baseline="0"/>
            </a:lvl1pPr>
          </a:lstStyle>
          <a:p>
            <a:r>
              <a:rPr lang="it-IT" smtClean="0"/>
              <a:t>Fare clic per modificare lo stile del titolo</a:t>
            </a:r>
            <a:endParaRPr lang="en-US" dirty="0"/>
          </a:p>
        </p:txBody>
      </p:sp>
      <p:sp>
        <p:nvSpPr>
          <p:cNvPr id="9" name="Subtitle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it-IT" smtClean="0"/>
              <a:t>Fare clic per modificare lo stile del sottotitolo dello schema</a:t>
            </a:r>
            <a:endParaRPr lang="en-US" dirty="0"/>
          </a:p>
        </p:txBody>
      </p:sp>
      <p:sp>
        <p:nvSpPr>
          <p:cNvPr id="28" name="Date Placeholder 27"/>
          <p:cNvSpPr>
            <a:spLocks noGrp="1"/>
          </p:cNvSpPr>
          <p:nvPr>
            <p:ph type="dt" sz="half" idx="10"/>
          </p:nvPr>
        </p:nvSpPr>
        <p:spPr>
          <a:xfrm>
            <a:off x="101600" y="6068699"/>
            <a:ext cx="2743200" cy="685800"/>
          </a:xfrm>
        </p:spPr>
        <p:txBody>
          <a:bodyPr>
            <a:noAutofit/>
          </a:bodyPr>
          <a:lstStyle>
            <a:lvl1pPr algn="ctr">
              <a:defRPr sz="2000">
                <a:solidFill>
                  <a:srgbClr val="FFFFFF"/>
                </a:solidFill>
              </a:defRPr>
            </a:lvl1pPr>
          </a:lstStyle>
          <a:p>
            <a:fld id="{743653DA-8BF4-4869-96FE-9BCF43372D46}" type="datetime8">
              <a:rPr lang="en-US" smtClean="0"/>
              <a:pPr/>
              <a:t>4/1/2016 9:27 AM</a:t>
            </a:fld>
            <a:endParaRPr lang="en-US" dirty="0"/>
          </a:p>
        </p:txBody>
      </p:sp>
      <p:sp>
        <p:nvSpPr>
          <p:cNvPr id="17" name="Footer Placeholder 16"/>
          <p:cNvSpPr>
            <a:spLocks noGrp="1"/>
          </p:cNvSpPr>
          <p:nvPr>
            <p:ph type="ftr" sz="quarter" idx="11"/>
          </p:nvPr>
        </p:nvSpPr>
        <p:spPr>
          <a:xfrm>
            <a:off x="2780524" y="236539"/>
            <a:ext cx="7823200" cy="365125"/>
          </a:xfrm>
        </p:spPr>
        <p:txBody>
          <a:bodyPr/>
          <a:lstStyle>
            <a:lvl1pPr algn="r">
              <a:defRPr>
                <a:solidFill>
                  <a:schemeClr val="tx2"/>
                </a:solidFill>
              </a:defRPr>
            </a:lvl1pPr>
          </a:lstStyle>
          <a:p>
            <a:endParaRPr lang="en-US" dirty="0">
              <a:solidFill>
                <a:srgbClr val="EBDDC3"/>
              </a:solidFill>
            </a:endParaRPr>
          </a:p>
        </p:txBody>
      </p:sp>
      <p:sp>
        <p:nvSpPr>
          <p:cNvPr id="29" name="Slide Number Placeholder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72AC53DF-4216-466D-99A7-94400E6C2A25}" type="slidenum">
              <a:rPr lang="en-US" smtClean="0">
                <a:solidFill>
                  <a:srgbClr val="EBDDC3"/>
                </a:solidFill>
              </a:rPr>
              <a:pPr/>
              <a:t>‹N›</a:t>
            </a:fld>
            <a:endParaRPr lang="en-US" dirty="0">
              <a:solidFill>
                <a:srgbClr val="EBDDC3"/>
              </a:solidFill>
            </a:endParaRPr>
          </a:p>
        </p:txBody>
      </p:sp>
    </p:spTree>
    <p:extLst>
      <p:ext uri="{BB962C8B-B14F-4D97-AF65-F5344CB8AC3E}">
        <p14:creationId xmlns:p14="http://schemas.microsoft.com/office/powerpoint/2010/main" val="3884111342"/>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lang="it-IT" smtClean="0"/>
              <a:t>Fare clic per modificare lo stile del titolo</a:t>
            </a:r>
            <a:endParaRPr lang="en-US" dirty="0"/>
          </a:p>
        </p:txBody>
      </p:sp>
      <p:sp>
        <p:nvSpPr>
          <p:cNvPr id="4" name="Date Placeholder 3"/>
          <p:cNvSpPr>
            <a:spLocks noGrp="1"/>
          </p:cNvSpPr>
          <p:nvPr>
            <p:ph type="dt" sz="half" idx="10"/>
          </p:nvPr>
        </p:nvSpPr>
        <p:spPr/>
        <p:txBody>
          <a:bodyPr/>
          <a:lstStyle/>
          <a:p>
            <a:fld id="{B7129108-AC8D-4212-9283-60D9E99BF07A}" type="datetime8">
              <a:rPr lang="en-US" smtClean="0">
                <a:solidFill>
                  <a:srgbClr val="775F55"/>
                </a:solidFill>
              </a:rPr>
              <a:pPr/>
              <a:t>4/1/2016 9:27 AM</a:t>
            </a:fld>
            <a:endParaRPr lang="en-US" dirty="0">
              <a:solidFill>
                <a:srgbClr val="775F55"/>
              </a:solidFill>
            </a:endParaRPr>
          </a:p>
        </p:txBody>
      </p:sp>
      <p:sp>
        <p:nvSpPr>
          <p:cNvPr id="5" name="Footer Placeholder 4"/>
          <p:cNvSpPr>
            <a:spLocks noGrp="1"/>
          </p:cNvSpPr>
          <p:nvPr>
            <p:ph type="ftr" sz="quarter" idx="11"/>
          </p:nvPr>
        </p:nvSpPr>
        <p:spPr/>
        <p:txBody>
          <a:bodyPr/>
          <a:lstStyle/>
          <a:p>
            <a:endParaRPr lang="en-US">
              <a:solidFill>
                <a:srgbClr val="775F55"/>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‹N›</a:t>
            </a:fld>
            <a:endParaRPr lang="en-US" dirty="0"/>
          </a:p>
        </p:txBody>
      </p:sp>
      <p:sp>
        <p:nvSpPr>
          <p:cNvPr id="8" name="Content Placeholder 7"/>
          <p:cNvSpPr>
            <a:spLocks noGrp="1"/>
          </p:cNvSpPr>
          <p:nvPr>
            <p:ph sz="quarter" idx="1"/>
          </p:nvPr>
        </p:nvSpPr>
        <p:spPr>
          <a:xfrm>
            <a:off x="816864" y="1600200"/>
            <a:ext cx="10871200" cy="44958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Tree>
    <p:extLst>
      <p:ext uri="{BB962C8B-B14F-4D97-AF65-F5344CB8AC3E}">
        <p14:creationId xmlns:p14="http://schemas.microsoft.com/office/powerpoint/2010/main" val="10994272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it-IT" smtClean="0"/>
              <a:t>Fare clic per modificare stili del testo dello schema</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lang="it-IT" smtClean="0"/>
              <a:t>Fare clic per modificare lo stile del titolo</a:t>
            </a:r>
            <a:endParaRPr lang="en-US" dirty="0"/>
          </a:p>
        </p:txBody>
      </p:sp>
      <p:sp>
        <p:nvSpPr>
          <p:cNvPr id="12" name="Date Placeholder 11"/>
          <p:cNvSpPr>
            <a:spLocks noGrp="1"/>
          </p:cNvSpPr>
          <p:nvPr>
            <p:ph type="dt" sz="half" idx="10"/>
          </p:nvPr>
        </p:nvSpPr>
        <p:spPr/>
        <p:txBody>
          <a:bodyPr/>
          <a:lstStyle/>
          <a:p>
            <a:fld id="{B6DED3D3-6235-4F4C-B439-DF277FB555A7}" type="datetime8">
              <a:rPr lang="en-US" smtClean="0">
                <a:solidFill>
                  <a:srgbClr val="775F55"/>
                </a:solidFill>
              </a:rPr>
              <a:pPr/>
              <a:t>4/1/2016 9:27 AM</a:t>
            </a:fld>
            <a:endParaRPr lang="en-US">
              <a:solidFill>
                <a:srgbClr val="775F55"/>
              </a:solidFill>
            </a:endParaRPr>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1AD93096-5B34-4342-9326-69289CEAE4C2}" type="slidenum">
              <a:rPr lang="en-US" smtClean="0"/>
              <a:pPr/>
              <a:t>‹N›</a:t>
            </a:fld>
            <a:endParaRPr lang="en-US" dirty="0"/>
          </a:p>
        </p:txBody>
      </p:sp>
      <p:sp>
        <p:nvSpPr>
          <p:cNvPr id="14" name="Footer Placeholder 13"/>
          <p:cNvSpPr>
            <a:spLocks noGrp="1"/>
          </p:cNvSpPr>
          <p:nvPr>
            <p:ph type="ftr" sz="quarter" idx="12"/>
          </p:nvPr>
        </p:nvSpPr>
        <p:spPr/>
        <p:txBody>
          <a:bodyPr/>
          <a:lstStyle/>
          <a:p>
            <a:endParaRPr lang="en-US">
              <a:solidFill>
                <a:srgbClr val="775F55"/>
              </a:solidFill>
            </a:endParaRPr>
          </a:p>
        </p:txBody>
      </p:sp>
    </p:spTree>
    <p:extLst>
      <p:ext uri="{BB962C8B-B14F-4D97-AF65-F5344CB8AC3E}">
        <p14:creationId xmlns:p14="http://schemas.microsoft.com/office/powerpoint/2010/main" val="735667070"/>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9" name="Content Placeholder 8"/>
          <p:cNvSpPr>
            <a:spLocks noGrp="1"/>
          </p:cNvSpPr>
          <p:nvPr>
            <p:ph sz="quarter" idx="1"/>
          </p:nvPr>
        </p:nvSpPr>
        <p:spPr>
          <a:xfrm>
            <a:off x="812800" y="1589567"/>
            <a:ext cx="5181600" cy="45720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11" name="Content Placeholder 10"/>
          <p:cNvSpPr>
            <a:spLocks noGrp="1"/>
          </p:cNvSpPr>
          <p:nvPr>
            <p:ph sz="quarter" idx="2"/>
          </p:nvPr>
        </p:nvSpPr>
        <p:spPr>
          <a:xfrm>
            <a:off x="6459868" y="1589567"/>
            <a:ext cx="5181600" cy="45720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8" name="Date Placeholder 7"/>
          <p:cNvSpPr>
            <a:spLocks noGrp="1"/>
          </p:cNvSpPr>
          <p:nvPr>
            <p:ph type="dt" sz="half" idx="15"/>
          </p:nvPr>
        </p:nvSpPr>
        <p:spPr/>
        <p:txBody>
          <a:bodyPr rtlCol="0"/>
          <a:lstStyle/>
          <a:p>
            <a:fld id="{3B5F1E3E-4B2F-4895-B65E-28B2E64F39F6}" type="datetime8">
              <a:rPr lang="en-US" smtClean="0">
                <a:solidFill>
                  <a:srgbClr val="775F55"/>
                </a:solidFill>
              </a:rPr>
              <a:pPr/>
              <a:t>4/1/2016 9:27 AM</a:t>
            </a:fld>
            <a:endParaRPr lang="en-US">
              <a:solidFill>
                <a:srgbClr val="775F55"/>
              </a:solidFill>
            </a:endParaRPr>
          </a:p>
        </p:txBody>
      </p:sp>
      <p:sp>
        <p:nvSpPr>
          <p:cNvPr id="10" name="Slide Number Placeholder 9"/>
          <p:cNvSpPr>
            <a:spLocks noGrp="1"/>
          </p:cNvSpPr>
          <p:nvPr>
            <p:ph type="sldNum" sz="quarter" idx="16"/>
          </p:nvPr>
        </p:nvSpPr>
        <p:spPr/>
        <p:txBody>
          <a:bodyPr rtlCol="0"/>
          <a:lstStyle/>
          <a:p>
            <a:fld id="{1AD93096-5B34-4342-9326-69289CEAE4C2}" type="slidenum">
              <a:rPr lang="en-US" smtClean="0"/>
              <a:pPr/>
              <a:t>‹N›</a:t>
            </a:fld>
            <a:endParaRPr lang="en-US"/>
          </a:p>
        </p:txBody>
      </p:sp>
      <p:sp>
        <p:nvSpPr>
          <p:cNvPr id="12" name="Footer Placeholder 11"/>
          <p:cNvSpPr>
            <a:spLocks noGrp="1"/>
          </p:cNvSpPr>
          <p:nvPr>
            <p:ph type="ftr" sz="quarter" idx="17"/>
          </p:nvPr>
        </p:nvSpPr>
        <p:spPr/>
        <p:txBody>
          <a:bodyPr rtlCol="0"/>
          <a:lstStyle/>
          <a:p>
            <a:endParaRPr lang="en-US">
              <a:solidFill>
                <a:srgbClr val="775F55"/>
              </a:solidFill>
            </a:endParaRPr>
          </a:p>
        </p:txBody>
      </p:sp>
    </p:spTree>
    <p:extLst>
      <p:ext uri="{BB962C8B-B14F-4D97-AF65-F5344CB8AC3E}">
        <p14:creationId xmlns:p14="http://schemas.microsoft.com/office/powerpoint/2010/main" val="29095779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711200" y="273050"/>
            <a:ext cx="10871200" cy="869950"/>
          </a:xfrm>
        </p:spPr>
        <p:txBody>
          <a:bodyPr anchor="ctr"/>
          <a:lstStyle>
            <a:lvl1pPr>
              <a:defRPr/>
            </a:lvl1pPr>
          </a:lstStyle>
          <a:p>
            <a:r>
              <a:rPr lang="it-IT" smtClean="0"/>
              <a:t>Fare clic per modificare lo stile del titolo</a:t>
            </a:r>
            <a:endParaRPr lang="en-US" dirty="0"/>
          </a:p>
        </p:txBody>
      </p:sp>
      <p:sp>
        <p:nvSpPr>
          <p:cNvPr id="11" name="Content Placeholder 10"/>
          <p:cNvSpPr>
            <a:spLocks noGrp="1"/>
          </p:cNvSpPr>
          <p:nvPr>
            <p:ph sz="quarter" idx="2"/>
          </p:nvPr>
        </p:nvSpPr>
        <p:spPr>
          <a:xfrm>
            <a:off x="812800" y="2438400"/>
            <a:ext cx="5181600" cy="35814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10" name="Date Placeholder 9"/>
          <p:cNvSpPr>
            <a:spLocks noGrp="1"/>
          </p:cNvSpPr>
          <p:nvPr>
            <p:ph type="dt" sz="half" idx="15"/>
          </p:nvPr>
        </p:nvSpPr>
        <p:spPr/>
        <p:txBody>
          <a:bodyPr rtlCol="0"/>
          <a:lstStyle/>
          <a:p>
            <a:fld id="{63085435-8225-4333-BFFA-0096413F0D76}" type="datetime8">
              <a:rPr lang="en-US" smtClean="0">
                <a:solidFill>
                  <a:srgbClr val="775F55"/>
                </a:solidFill>
              </a:rPr>
              <a:pPr/>
              <a:t>4/1/2016 9:27 AM</a:t>
            </a:fld>
            <a:endParaRPr lang="en-US">
              <a:solidFill>
                <a:srgbClr val="775F55"/>
              </a:solidFill>
            </a:endParaRPr>
          </a:p>
        </p:txBody>
      </p:sp>
      <p:sp>
        <p:nvSpPr>
          <p:cNvPr id="12" name="Slide Number Placeholder 11"/>
          <p:cNvSpPr>
            <a:spLocks noGrp="1"/>
          </p:cNvSpPr>
          <p:nvPr>
            <p:ph type="sldNum" sz="quarter" idx="16"/>
          </p:nvPr>
        </p:nvSpPr>
        <p:spPr/>
        <p:txBody>
          <a:bodyPr rtlCol="0"/>
          <a:lstStyle/>
          <a:p>
            <a:fld id="{1AD93096-5B34-4342-9326-69289CEAE4C2}" type="slidenum">
              <a:rPr lang="en-US" smtClean="0"/>
              <a:pPr/>
              <a:t>‹N›</a:t>
            </a:fld>
            <a:endParaRPr lang="en-US"/>
          </a:p>
        </p:txBody>
      </p:sp>
      <p:sp>
        <p:nvSpPr>
          <p:cNvPr id="14" name="Footer Placeholder 13"/>
          <p:cNvSpPr>
            <a:spLocks noGrp="1"/>
          </p:cNvSpPr>
          <p:nvPr>
            <p:ph type="ftr" sz="quarter" idx="17"/>
          </p:nvPr>
        </p:nvSpPr>
        <p:spPr/>
        <p:txBody>
          <a:bodyPr rtlCol="0"/>
          <a:lstStyle/>
          <a:p>
            <a:endParaRPr lang="en-US">
              <a:solidFill>
                <a:srgbClr val="775F55"/>
              </a:solidFill>
            </a:endParaRPr>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it-IT" smtClean="0"/>
              <a:t>Fare clic per modificare stili del testo dello schema</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it-IT" smtClean="0"/>
              <a:t>Fare clic per modificare stili del testo dello schema</a:t>
            </a:r>
          </a:p>
        </p:txBody>
      </p:sp>
    </p:spTree>
    <p:extLst>
      <p:ext uri="{BB962C8B-B14F-4D97-AF65-F5344CB8AC3E}">
        <p14:creationId xmlns:p14="http://schemas.microsoft.com/office/powerpoint/2010/main" val="23981692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Date Placeholder 2"/>
          <p:cNvSpPr>
            <a:spLocks noGrp="1"/>
          </p:cNvSpPr>
          <p:nvPr>
            <p:ph type="dt" sz="half" idx="10"/>
          </p:nvPr>
        </p:nvSpPr>
        <p:spPr/>
        <p:txBody>
          <a:bodyPr/>
          <a:lstStyle/>
          <a:p>
            <a:fld id="{0783C494-2A87-468C-A21B-CB14FB9ABB00}" type="datetime8">
              <a:rPr lang="en-US" smtClean="0">
                <a:solidFill>
                  <a:srgbClr val="775F55"/>
                </a:solidFill>
              </a:rPr>
              <a:pPr/>
              <a:t>4/1/2016 9:27 AM</a:t>
            </a:fld>
            <a:endParaRPr lang="en-US">
              <a:solidFill>
                <a:srgbClr val="775F55"/>
              </a:solidFill>
            </a:endParaRPr>
          </a:p>
        </p:txBody>
      </p:sp>
      <p:sp>
        <p:nvSpPr>
          <p:cNvPr id="4" name="Footer Placeholder 3"/>
          <p:cNvSpPr>
            <a:spLocks noGrp="1"/>
          </p:cNvSpPr>
          <p:nvPr>
            <p:ph type="ftr" sz="quarter" idx="11"/>
          </p:nvPr>
        </p:nvSpPr>
        <p:spPr/>
        <p:txBody>
          <a:bodyPr/>
          <a:lstStyle/>
          <a:p>
            <a:endParaRPr lang="en-US">
              <a:solidFill>
                <a:srgbClr val="775F55"/>
              </a:solidFill>
            </a:endParaRP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‹N›</a:t>
            </a:fld>
            <a:endParaRPr lang="en-US" dirty="0"/>
          </a:p>
        </p:txBody>
      </p:sp>
    </p:spTree>
    <p:extLst>
      <p:ext uri="{BB962C8B-B14F-4D97-AF65-F5344CB8AC3E}">
        <p14:creationId xmlns:p14="http://schemas.microsoft.com/office/powerpoint/2010/main" val="32371427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180FA0-5B31-4864-A2BB-719EA5A679C6}" type="datetime8">
              <a:rPr lang="en-US" smtClean="0">
                <a:solidFill>
                  <a:srgbClr val="775F55"/>
                </a:solidFill>
              </a:rPr>
              <a:pPr/>
              <a:t>4/1/2016 9:27 AM</a:t>
            </a:fld>
            <a:endParaRPr lang="en-US">
              <a:solidFill>
                <a:srgbClr val="775F55"/>
              </a:solidFill>
            </a:endParaRPr>
          </a:p>
        </p:txBody>
      </p:sp>
      <p:sp>
        <p:nvSpPr>
          <p:cNvPr id="3" name="Footer Placeholder 2"/>
          <p:cNvSpPr>
            <a:spLocks noGrp="1"/>
          </p:cNvSpPr>
          <p:nvPr>
            <p:ph type="ftr" sz="quarter" idx="11"/>
          </p:nvPr>
        </p:nvSpPr>
        <p:spPr/>
        <p:txBody>
          <a:bodyPr/>
          <a:lstStyle/>
          <a:p>
            <a:endParaRPr lang="en-US" dirty="0">
              <a:solidFill>
                <a:srgbClr val="775F55"/>
              </a:solidFill>
            </a:endParaRPr>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1AD93096-5B34-4342-9326-69289CEAE4C2}" type="slidenum">
              <a:rPr lang="en-US" smtClean="0">
                <a:solidFill>
                  <a:srgbClr val="775F55"/>
                </a:solidFill>
              </a:rPr>
              <a:pPr/>
              <a:t>‹N›</a:t>
            </a:fld>
            <a:endParaRPr lang="en-US" dirty="0">
              <a:solidFill>
                <a:srgbClr val="775F55"/>
              </a:solidFill>
            </a:endParaRPr>
          </a:p>
        </p:txBody>
      </p:sp>
    </p:spTree>
    <p:extLst>
      <p:ext uri="{BB962C8B-B14F-4D97-AF65-F5344CB8AC3E}">
        <p14:creationId xmlns:p14="http://schemas.microsoft.com/office/powerpoint/2010/main" val="21989918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12800" y="273050"/>
            <a:ext cx="10769600" cy="869950"/>
          </a:xfrm>
        </p:spPr>
        <p:txBody>
          <a:bodyPr anchor="ctr"/>
          <a:lstStyle>
            <a:lvl1pPr algn="l">
              <a:buNone/>
              <a:defRPr sz="4400" b="0"/>
            </a:lvl1pPr>
          </a:lstStyle>
          <a:p>
            <a:r>
              <a:rPr lang="it-IT" smtClean="0"/>
              <a:t>Fare clic per modificare lo stile del titolo</a:t>
            </a:r>
            <a:endParaRPr lang="en-US" dirty="0"/>
          </a:p>
        </p:txBody>
      </p:sp>
      <p:sp>
        <p:nvSpPr>
          <p:cNvPr id="5" name="Date Placeholder 4"/>
          <p:cNvSpPr>
            <a:spLocks noGrp="1"/>
          </p:cNvSpPr>
          <p:nvPr>
            <p:ph type="dt" sz="half" idx="10"/>
          </p:nvPr>
        </p:nvSpPr>
        <p:spPr/>
        <p:txBody>
          <a:bodyPr/>
          <a:lstStyle/>
          <a:p>
            <a:fld id="{4BECC0C8-36B8-442A-833D-B6AACE86BB77}" type="datetime8">
              <a:rPr lang="en-US" smtClean="0">
                <a:solidFill>
                  <a:srgbClr val="775F55"/>
                </a:solidFill>
              </a:rPr>
              <a:pPr/>
              <a:t>4/1/2016 9:27 AM</a:t>
            </a:fld>
            <a:endParaRPr lang="en-US">
              <a:solidFill>
                <a:srgbClr val="775F55"/>
              </a:solidFill>
            </a:endParaRPr>
          </a:p>
        </p:txBody>
      </p:sp>
      <p:sp>
        <p:nvSpPr>
          <p:cNvPr id="6" name="Footer Placeholder 5"/>
          <p:cNvSpPr>
            <a:spLocks noGrp="1"/>
          </p:cNvSpPr>
          <p:nvPr>
            <p:ph type="ftr" sz="quarter" idx="11"/>
          </p:nvPr>
        </p:nvSpPr>
        <p:spPr/>
        <p:txBody>
          <a:bodyPr/>
          <a:lstStyle/>
          <a:p>
            <a:endParaRPr lang="en-US">
              <a:solidFill>
                <a:srgbClr val="775F55"/>
              </a:solidFill>
            </a:endParaRP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‹N›</a:t>
            </a:fld>
            <a:endParaRPr lang="en-US" dirty="0"/>
          </a:p>
        </p:txBody>
      </p:sp>
      <p:sp>
        <p:nvSpPr>
          <p:cNvPr id="3" name="Text Placeholder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it-IT" smtClean="0"/>
              <a:t>Fare clic per modificare stili del testo dello schema</a:t>
            </a:r>
          </a:p>
        </p:txBody>
      </p:sp>
      <p:sp>
        <p:nvSpPr>
          <p:cNvPr id="9" name="Content Placeholder 8"/>
          <p:cNvSpPr>
            <a:spLocks noGrp="1"/>
          </p:cNvSpPr>
          <p:nvPr>
            <p:ph sz="quarter" idx="1"/>
          </p:nvPr>
        </p:nvSpPr>
        <p:spPr>
          <a:xfrm>
            <a:off x="3149600" y="1752600"/>
            <a:ext cx="8534400" cy="44196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Tree>
    <p:extLst>
      <p:ext uri="{BB962C8B-B14F-4D97-AF65-F5344CB8AC3E}">
        <p14:creationId xmlns:p14="http://schemas.microsoft.com/office/powerpoint/2010/main" val="2176090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lang="it-IT" smtClean="0"/>
              <a:t>Fare clic per modificare lo stile del titolo</a:t>
            </a:r>
            <a:endParaRPr lang="en-US" dirty="0"/>
          </a:p>
        </p:txBody>
      </p:sp>
      <p:sp>
        <p:nvSpPr>
          <p:cNvPr id="4" name="Date Placeholder 3"/>
          <p:cNvSpPr>
            <a:spLocks noGrp="1"/>
          </p:cNvSpPr>
          <p:nvPr>
            <p:ph type="dt" sz="half" idx="10"/>
          </p:nvPr>
        </p:nvSpPr>
        <p:spPr/>
        <p:txBody>
          <a:bodyPr/>
          <a:lstStyle/>
          <a:p>
            <a:fld id="{B7129108-AC8D-4212-9283-60D9E99BF07A}" type="datetime8">
              <a:rPr lang="en-US" smtClean="0">
                <a:solidFill>
                  <a:srgbClr val="775F55"/>
                </a:solidFill>
              </a:rPr>
              <a:pPr/>
              <a:t>4/1/2016 9:27 AM</a:t>
            </a:fld>
            <a:endParaRPr lang="en-US" dirty="0">
              <a:solidFill>
                <a:srgbClr val="775F55"/>
              </a:solidFill>
            </a:endParaRPr>
          </a:p>
        </p:txBody>
      </p:sp>
      <p:sp>
        <p:nvSpPr>
          <p:cNvPr id="5" name="Footer Placeholder 4"/>
          <p:cNvSpPr>
            <a:spLocks noGrp="1"/>
          </p:cNvSpPr>
          <p:nvPr>
            <p:ph type="ftr" sz="quarter" idx="11"/>
          </p:nvPr>
        </p:nvSpPr>
        <p:spPr/>
        <p:txBody>
          <a:bodyPr/>
          <a:lstStyle/>
          <a:p>
            <a:endParaRPr lang="en-US">
              <a:solidFill>
                <a:srgbClr val="775F55"/>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‹N›</a:t>
            </a:fld>
            <a:endParaRPr lang="en-US" dirty="0"/>
          </a:p>
        </p:txBody>
      </p:sp>
      <p:sp>
        <p:nvSpPr>
          <p:cNvPr id="8" name="Content Placeholder 7"/>
          <p:cNvSpPr>
            <a:spLocks noGrp="1"/>
          </p:cNvSpPr>
          <p:nvPr>
            <p:ph sz="quarter" idx="1"/>
          </p:nvPr>
        </p:nvSpPr>
        <p:spPr>
          <a:xfrm>
            <a:off x="816864" y="1600200"/>
            <a:ext cx="10871200" cy="44958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Tree>
    <p:extLst>
      <p:ext uri="{BB962C8B-B14F-4D97-AF65-F5344CB8AC3E}">
        <p14:creationId xmlns:p14="http://schemas.microsoft.com/office/powerpoint/2010/main" val="16201507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it-IT" smtClean="0"/>
              <a:t>Fare clic per modificare stili del testo dello schema</a:t>
            </a:r>
          </a:p>
        </p:txBody>
      </p:sp>
      <p:sp>
        <p:nvSpPr>
          <p:cNvPr id="8" name="Rectangle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9" name="Rectangle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0" name="Rectangle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 name="Title 1"/>
          <p:cNvSpPr>
            <a:spLocks noGrp="1"/>
          </p:cNvSpPr>
          <p:nvPr>
            <p:ph type="title"/>
          </p:nvPr>
        </p:nvSpPr>
        <p:spPr>
          <a:xfrm>
            <a:off x="2133600" y="4648200"/>
            <a:ext cx="9753600" cy="685800"/>
          </a:xfrm>
        </p:spPr>
        <p:txBody>
          <a:bodyPr anchor="ctr"/>
          <a:lstStyle>
            <a:lvl1pPr algn="l">
              <a:buNone/>
              <a:defRPr sz="2800" b="0">
                <a:solidFill>
                  <a:srgbClr val="FFFFFF"/>
                </a:solidFill>
              </a:defRPr>
            </a:lvl1pPr>
          </a:lstStyle>
          <a:p>
            <a:r>
              <a:rPr lang="it-IT" smtClean="0"/>
              <a:t>Fare clic per modificare lo stile del titolo</a:t>
            </a:r>
            <a:endParaRPr lang="en-US" dirty="0"/>
          </a:p>
        </p:txBody>
      </p:sp>
      <p:sp>
        <p:nvSpPr>
          <p:cNvPr id="11" name="Rectangle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2" name="Date Placeholder 11"/>
          <p:cNvSpPr>
            <a:spLocks noGrp="1"/>
          </p:cNvSpPr>
          <p:nvPr>
            <p:ph type="dt" sz="half" idx="10"/>
          </p:nvPr>
        </p:nvSpPr>
        <p:spPr>
          <a:xfrm>
            <a:off x="8331200" y="6248401"/>
            <a:ext cx="3556000" cy="365125"/>
          </a:xfrm>
        </p:spPr>
        <p:txBody>
          <a:bodyPr rtlCol="0"/>
          <a:lstStyle/>
          <a:p>
            <a:fld id="{51E20EC5-AC53-4169-941E-EDF10CD23748}" type="datetime8">
              <a:rPr lang="en-US" smtClean="0">
                <a:solidFill>
                  <a:srgbClr val="775F55"/>
                </a:solidFill>
              </a:rPr>
              <a:pPr/>
              <a:t>4/1/2016 9:27 AM</a:t>
            </a:fld>
            <a:endParaRPr lang="en-US">
              <a:solidFill>
                <a:srgbClr val="775F55"/>
              </a:solidFill>
            </a:endParaRPr>
          </a:p>
        </p:txBody>
      </p:sp>
      <p:sp>
        <p:nvSpPr>
          <p:cNvPr id="13" name="Slide Number Placeholder 12"/>
          <p:cNvSpPr>
            <a:spLocks noGrp="1"/>
          </p:cNvSpPr>
          <p:nvPr>
            <p:ph type="sldNum" sz="quarter" idx="11"/>
          </p:nvPr>
        </p:nvSpPr>
        <p:spPr>
          <a:xfrm>
            <a:off x="0" y="4667249"/>
            <a:ext cx="1930400" cy="663578"/>
          </a:xfrm>
        </p:spPr>
        <p:txBody>
          <a:bodyPr rtlCol="0"/>
          <a:lstStyle>
            <a:lvl1pPr>
              <a:defRPr sz="2800"/>
            </a:lvl1pPr>
          </a:lstStyle>
          <a:p>
            <a:fld id="{1AD93096-5B34-4342-9326-69289CEAE4C2}" type="slidenum">
              <a:rPr lang="en-US" smtClean="0"/>
              <a:pPr/>
              <a:t>‹N›</a:t>
            </a:fld>
            <a:endParaRPr lang="en-US" dirty="0"/>
          </a:p>
        </p:txBody>
      </p:sp>
      <p:sp>
        <p:nvSpPr>
          <p:cNvPr id="14" name="Footer Placeholder 13"/>
          <p:cNvSpPr>
            <a:spLocks noGrp="1"/>
          </p:cNvSpPr>
          <p:nvPr>
            <p:ph type="ftr" sz="quarter" idx="12"/>
          </p:nvPr>
        </p:nvSpPr>
        <p:spPr>
          <a:xfrm>
            <a:off x="2133600" y="6248207"/>
            <a:ext cx="6096000" cy="365125"/>
          </a:xfrm>
        </p:spPr>
        <p:txBody>
          <a:bodyPr rtlCol="0"/>
          <a:lstStyle/>
          <a:p>
            <a:endParaRPr lang="en-US" dirty="0">
              <a:solidFill>
                <a:srgbClr val="775F55"/>
              </a:solidFill>
            </a:endParaRPr>
          </a:p>
        </p:txBody>
      </p:sp>
      <p:sp>
        <p:nvSpPr>
          <p:cNvPr id="3" name="Picture Placeholder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3200"/>
            </a:lvl1pPr>
          </a:lstStyle>
          <a:p>
            <a:r>
              <a:rPr lang="it-IT" smtClean="0"/>
              <a:t>Fare clic sull'icona per inserire un'immagine</a:t>
            </a:r>
            <a:endParaRPr lang="en-US" dirty="0"/>
          </a:p>
        </p:txBody>
      </p:sp>
    </p:spTree>
    <p:extLst>
      <p:ext uri="{BB962C8B-B14F-4D97-AF65-F5344CB8AC3E}">
        <p14:creationId xmlns:p14="http://schemas.microsoft.com/office/powerpoint/2010/main" val="4149478080"/>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8D3816DF-213E-421B-92D3-C068DBB023D6}" type="datetime8">
              <a:rPr lang="en-US" smtClean="0">
                <a:solidFill>
                  <a:srgbClr val="775F55"/>
                </a:solidFill>
              </a:rPr>
              <a:pPr/>
              <a:t>4/1/2016 9:27 AM</a:t>
            </a:fld>
            <a:endParaRPr lang="en-US">
              <a:solidFill>
                <a:srgbClr val="775F55"/>
              </a:solidFill>
            </a:endParaRPr>
          </a:p>
        </p:txBody>
      </p:sp>
      <p:sp>
        <p:nvSpPr>
          <p:cNvPr id="5" name="Footer Placeholder 4"/>
          <p:cNvSpPr>
            <a:spLocks noGrp="1"/>
          </p:cNvSpPr>
          <p:nvPr>
            <p:ph type="ftr" sz="quarter" idx="11"/>
          </p:nvPr>
        </p:nvSpPr>
        <p:spPr/>
        <p:txBody>
          <a:bodyPr/>
          <a:lstStyle/>
          <a:p>
            <a:endParaRPr lang="en-US">
              <a:solidFill>
                <a:srgbClr val="775F55"/>
              </a:solidFill>
            </a:endParaRPr>
          </a:p>
        </p:txBody>
      </p:sp>
      <p:sp>
        <p:nvSpPr>
          <p:cNvPr id="6" name="Slide Number Placeholder 5"/>
          <p:cNvSpPr>
            <a:spLocks noGrp="1"/>
          </p:cNvSpPr>
          <p:nvPr>
            <p:ph type="sldNum" sz="quarter" idx="12"/>
          </p:nvPr>
        </p:nvSpPr>
        <p:spPr/>
        <p:txBody>
          <a:bodyPr/>
          <a:lstStyle/>
          <a:p>
            <a:fld id="{72AC53DF-4216-466D-99A7-94400E6C2A25}" type="slidenum">
              <a:rPr lang="en-US" sz="1200" smtClean="0">
                <a:solidFill>
                  <a:srgbClr val="775F55"/>
                </a:solidFill>
              </a:rPr>
              <a:pPr/>
              <a:t>‹N›</a:t>
            </a:fld>
            <a:endParaRPr lang="en-US"/>
          </a:p>
        </p:txBody>
      </p:sp>
    </p:spTree>
    <p:extLst>
      <p:ext uri="{BB962C8B-B14F-4D97-AF65-F5344CB8AC3E}">
        <p14:creationId xmlns:p14="http://schemas.microsoft.com/office/powerpoint/2010/main" val="16875079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609601"/>
            <a:ext cx="2743200" cy="5516563"/>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609600" y="609600"/>
            <a:ext cx="7416800" cy="5516564"/>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a:xfrm>
            <a:off x="8737600" y="6248403"/>
            <a:ext cx="2946400" cy="365125"/>
          </a:xfrm>
        </p:spPr>
        <p:txBody>
          <a:bodyPr/>
          <a:lstStyle/>
          <a:p>
            <a:fld id="{8D3816DF-213E-421B-92D3-C068DBB023D6}" type="datetime8">
              <a:rPr lang="en-US" smtClean="0">
                <a:solidFill>
                  <a:srgbClr val="775F55"/>
                </a:solidFill>
              </a:rPr>
              <a:pPr/>
              <a:t>4/1/2016 9:27 AM</a:t>
            </a:fld>
            <a:endParaRPr lang="en-US" dirty="0">
              <a:solidFill>
                <a:srgbClr val="775F55"/>
              </a:solidFill>
            </a:endParaRPr>
          </a:p>
        </p:txBody>
      </p:sp>
      <p:sp>
        <p:nvSpPr>
          <p:cNvPr id="5" name="Footer Placeholder 4"/>
          <p:cNvSpPr>
            <a:spLocks noGrp="1"/>
          </p:cNvSpPr>
          <p:nvPr>
            <p:ph type="ftr" sz="quarter" idx="11"/>
          </p:nvPr>
        </p:nvSpPr>
        <p:spPr>
          <a:xfrm>
            <a:off x="609602" y="6248208"/>
            <a:ext cx="7431311" cy="365125"/>
          </a:xfrm>
        </p:spPr>
        <p:txBody>
          <a:bodyPr/>
          <a:lstStyle/>
          <a:p>
            <a:endParaRPr lang="en-US" dirty="0">
              <a:solidFill>
                <a:srgbClr val="775F55"/>
              </a:solidFill>
            </a:endParaRPr>
          </a:p>
        </p:txBody>
      </p:sp>
      <p:sp>
        <p:nvSpPr>
          <p:cNvPr id="7" name="Rectangle 6"/>
          <p:cNvSpPr/>
          <p:nvPr/>
        </p:nvSpPr>
        <p:spPr bwMode="white">
          <a:xfrm>
            <a:off x="8128424"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8" name="Rectangle 7"/>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9" name="Rectangle 8"/>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6" name="Slide Number Placeholder 5"/>
          <p:cNvSpPr>
            <a:spLocks noGrp="1"/>
          </p:cNvSpPr>
          <p:nvPr>
            <p:ph type="sldNum" sz="quarter" idx="12"/>
          </p:nvPr>
        </p:nvSpPr>
        <p:spPr>
          <a:xfrm rot="5400000">
            <a:off x="8075084" y="103716"/>
            <a:ext cx="533400" cy="325968"/>
          </a:xfrm>
        </p:spPr>
        <p:txBody>
          <a:bodyPr/>
          <a:lstStyle/>
          <a:p>
            <a:fld id="{72AC53DF-4216-466D-99A7-94400E6C2A25}" type="slidenum">
              <a:rPr lang="en-US" sz="1200" smtClean="0">
                <a:solidFill>
                  <a:srgbClr val="775F55"/>
                </a:solidFill>
              </a:rPr>
              <a:pPr/>
              <a:t>‹N›</a:t>
            </a:fld>
            <a:endParaRPr lang="en-US" dirty="0"/>
          </a:p>
        </p:txBody>
      </p:sp>
    </p:spTree>
    <p:extLst>
      <p:ext uri="{BB962C8B-B14F-4D97-AF65-F5344CB8AC3E}">
        <p14:creationId xmlns:p14="http://schemas.microsoft.com/office/powerpoint/2010/main" val="871078080"/>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it-IT" smtClean="0"/>
              <a:t>Fare clic per modificare stili del testo dello schema</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lang="it-IT" smtClean="0"/>
              <a:t>Fare clic per modificare lo stile del titolo</a:t>
            </a:r>
            <a:endParaRPr lang="en-US" dirty="0"/>
          </a:p>
        </p:txBody>
      </p:sp>
      <p:sp>
        <p:nvSpPr>
          <p:cNvPr id="12" name="Date Placeholder 11"/>
          <p:cNvSpPr>
            <a:spLocks noGrp="1"/>
          </p:cNvSpPr>
          <p:nvPr>
            <p:ph type="dt" sz="half" idx="10"/>
          </p:nvPr>
        </p:nvSpPr>
        <p:spPr/>
        <p:txBody>
          <a:bodyPr/>
          <a:lstStyle/>
          <a:p>
            <a:fld id="{B6DED3D3-6235-4F4C-B439-DF277FB555A7}" type="datetime8">
              <a:rPr lang="en-US" smtClean="0">
                <a:solidFill>
                  <a:srgbClr val="775F55"/>
                </a:solidFill>
              </a:rPr>
              <a:pPr/>
              <a:t>4/1/2016 9:27 AM</a:t>
            </a:fld>
            <a:endParaRPr lang="en-US">
              <a:solidFill>
                <a:srgbClr val="775F55"/>
              </a:solidFill>
            </a:endParaRPr>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1AD93096-5B34-4342-9326-69289CEAE4C2}" type="slidenum">
              <a:rPr lang="en-US" smtClean="0"/>
              <a:pPr/>
              <a:t>‹N›</a:t>
            </a:fld>
            <a:endParaRPr lang="en-US" dirty="0"/>
          </a:p>
        </p:txBody>
      </p:sp>
      <p:sp>
        <p:nvSpPr>
          <p:cNvPr id="14" name="Footer Placeholder 13"/>
          <p:cNvSpPr>
            <a:spLocks noGrp="1"/>
          </p:cNvSpPr>
          <p:nvPr>
            <p:ph type="ftr" sz="quarter" idx="12"/>
          </p:nvPr>
        </p:nvSpPr>
        <p:spPr/>
        <p:txBody>
          <a:bodyPr/>
          <a:lstStyle/>
          <a:p>
            <a:endParaRPr lang="en-US">
              <a:solidFill>
                <a:srgbClr val="775F55"/>
              </a:solidFill>
            </a:endParaRPr>
          </a:p>
        </p:txBody>
      </p:sp>
    </p:spTree>
    <p:extLst>
      <p:ext uri="{BB962C8B-B14F-4D97-AF65-F5344CB8AC3E}">
        <p14:creationId xmlns:p14="http://schemas.microsoft.com/office/powerpoint/2010/main" val="3495166111"/>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9" name="Content Placeholder 8"/>
          <p:cNvSpPr>
            <a:spLocks noGrp="1"/>
          </p:cNvSpPr>
          <p:nvPr>
            <p:ph sz="quarter" idx="1"/>
          </p:nvPr>
        </p:nvSpPr>
        <p:spPr>
          <a:xfrm>
            <a:off x="812800" y="1589567"/>
            <a:ext cx="5181600" cy="45720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11" name="Content Placeholder 10"/>
          <p:cNvSpPr>
            <a:spLocks noGrp="1"/>
          </p:cNvSpPr>
          <p:nvPr>
            <p:ph sz="quarter" idx="2"/>
          </p:nvPr>
        </p:nvSpPr>
        <p:spPr>
          <a:xfrm>
            <a:off x="6459868" y="1589567"/>
            <a:ext cx="5181600" cy="45720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8" name="Date Placeholder 7"/>
          <p:cNvSpPr>
            <a:spLocks noGrp="1"/>
          </p:cNvSpPr>
          <p:nvPr>
            <p:ph type="dt" sz="half" idx="15"/>
          </p:nvPr>
        </p:nvSpPr>
        <p:spPr/>
        <p:txBody>
          <a:bodyPr rtlCol="0"/>
          <a:lstStyle/>
          <a:p>
            <a:fld id="{3B5F1E3E-4B2F-4895-B65E-28B2E64F39F6}" type="datetime8">
              <a:rPr lang="en-US" smtClean="0">
                <a:solidFill>
                  <a:srgbClr val="775F55"/>
                </a:solidFill>
              </a:rPr>
              <a:pPr/>
              <a:t>4/1/2016 9:27 AM</a:t>
            </a:fld>
            <a:endParaRPr lang="en-US">
              <a:solidFill>
                <a:srgbClr val="775F55"/>
              </a:solidFill>
            </a:endParaRPr>
          </a:p>
        </p:txBody>
      </p:sp>
      <p:sp>
        <p:nvSpPr>
          <p:cNvPr id="10" name="Slide Number Placeholder 9"/>
          <p:cNvSpPr>
            <a:spLocks noGrp="1"/>
          </p:cNvSpPr>
          <p:nvPr>
            <p:ph type="sldNum" sz="quarter" idx="16"/>
          </p:nvPr>
        </p:nvSpPr>
        <p:spPr/>
        <p:txBody>
          <a:bodyPr rtlCol="0"/>
          <a:lstStyle/>
          <a:p>
            <a:fld id="{1AD93096-5B34-4342-9326-69289CEAE4C2}" type="slidenum">
              <a:rPr lang="en-US" smtClean="0"/>
              <a:pPr/>
              <a:t>‹N›</a:t>
            </a:fld>
            <a:endParaRPr lang="en-US"/>
          </a:p>
        </p:txBody>
      </p:sp>
      <p:sp>
        <p:nvSpPr>
          <p:cNvPr id="12" name="Footer Placeholder 11"/>
          <p:cNvSpPr>
            <a:spLocks noGrp="1"/>
          </p:cNvSpPr>
          <p:nvPr>
            <p:ph type="ftr" sz="quarter" idx="17"/>
          </p:nvPr>
        </p:nvSpPr>
        <p:spPr/>
        <p:txBody>
          <a:bodyPr rtlCol="0"/>
          <a:lstStyle/>
          <a:p>
            <a:endParaRPr lang="en-US">
              <a:solidFill>
                <a:srgbClr val="775F55"/>
              </a:solidFill>
            </a:endParaRPr>
          </a:p>
        </p:txBody>
      </p:sp>
    </p:spTree>
    <p:extLst>
      <p:ext uri="{BB962C8B-B14F-4D97-AF65-F5344CB8AC3E}">
        <p14:creationId xmlns:p14="http://schemas.microsoft.com/office/powerpoint/2010/main" val="791409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711200" y="273050"/>
            <a:ext cx="10871200" cy="869950"/>
          </a:xfrm>
        </p:spPr>
        <p:txBody>
          <a:bodyPr anchor="ctr"/>
          <a:lstStyle>
            <a:lvl1pPr>
              <a:defRPr/>
            </a:lvl1pPr>
          </a:lstStyle>
          <a:p>
            <a:r>
              <a:rPr lang="it-IT" smtClean="0"/>
              <a:t>Fare clic per modificare lo stile del titolo</a:t>
            </a:r>
            <a:endParaRPr lang="en-US" dirty="0"/>
          </a:p>
        </p:txBody>
      </p:sp>
      <p:sp>
        <p:nvSpPr>
          <p:cNvPr id="11" name="Content Placeholder 10"/>
          <p:cNvSpPr>
            <a:spLocks noGrp="1"/>
          </p:cNvSpPr>
          <p:nvPr>
            <p:ph sz="quarter" idx="2"/>
          </p:nvPr>
        </p:nvSpPr>
        <p:spPr>
          <a:xfrm>
            <a:off x="812800" y="2438400"/>
            <a:ext cx="5181600" cy="35814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10" name="Date Placeholder 9"/>
          <p:cNvSpPr>
            <a:spLocks noGrp="1"/>
          </p:cNvSpPr>
          <p:nvPr>
            <p:ph type="dt" sz="half" idx="15"/>
          </p:nvPr>
        </p:nvSpPr>
        <p:spPr/>
        <p:txBody>
          <a:bodyPr rtlCol="0"/>
          <a:lstStyle/>
          <a:p>
            <a:fld id="{63085435-8225-4333-BFFA-0096413F0D76}" type="datetime8">
              <a:rPr lang="en-US" smtClean="0">
                <a:solidFill>
                  <a:srgbClr val="775F55"/>
                </a:solidFill>
              </a:rPr>
              <a:pPr/>
              <a:t>4/1/2016 9:27 AM</a:t>
            </a:fld>
            <a:endParaRPr lang="en-US">
              <a:solidFill>
                <a:srgbClr val="775F55"/>
              </a:solidFill>
            </a:endParaRPr>
          </a:p>
        </p:txBody>
      </p:sp>
      <p:sp>
        <p:nvSpPr>
          <p:cNvPr id="12" name="Slide Number Placeholder 11"/>
          <p:cNvSpPr>
            <a:spLocks noGrp="1"/>
          </p:cNvSpPr>
          <p:nvPr>
            <p:ph type="sldNum" sz="quarter" idx="16"/>
          </p:nvPr>
        </p:nvSpPr>
        <p:spPr/>
        <p:txBody>
          <a:bodyPr rtlCol="0"/>
          <a:lstStyle/>
          <a:p>
            <a:fld id="{1AD93096-5B34-4342-9326-69289CEAE4C2}" type="slidenum">
              <a:rPr lang="en-US" smtClean="0"/>
              <a:pPr/>
              <a:t>‹N›</a:t>
            </a:fld>
            <a:endParaRPr lang="en-US"/>
          </a:p>
        </p:txBody>
      </p:sp>
      <p:sp>
        <p:nvSpPr>
          <p:cNvPr id="14" name="Footer Placeholder 13"/>
          <p:cNvSpPr>
            <a:spLocks noGrp="1"/>
          </p:cNvSpPr>
          <p:nvPr>
            <p:ph type="ftr" sz="quarter" idx="17"/>
          </p:nvPr>
        </p:nvSpPr>
        <p:spPr/>
        <p:txBody>
          <a:bodyPr rtlCol="0"/>
          <a:lstStyle/>
          <a:p>
            <a:endParaRPr lang="en-US">
              <a:solidFill>
                <a:srgbClr val="775F55"/>
              </a:solidFill>
            </a:endParaRPr>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it-IT" smtClean="0"/>
              <a:t>Fare clic per modificare stili del testo dello schema</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it-IT" smtClean="0"/>
              <a:t>Fare clic per modificare stili del testo dello schema</a:t>
            </a:r>
          </a:p>
        </p:txBody>
      </p:sp>
    </p:spTree>
    <p:extLst>
      <p:ext uri="{BB962C8B-B14F-4D97-AF65-F5344CB8AC3E}">
        <p14:creationId xmlns:p14="http://schemas.microsoft.com/office/powerpoint/2010/main" val="2048397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Date Placeholder 2"/>
          <p:cNvSpPr>
            <a:spLocks noGrp="1"/>
          </p:cNvSpPr>
          <p:nvPr>
            <p:ph type="dt" sz="half" idx="10"/>
          </p:nvPr>
        </p:nvSpPr>
        <p:spPr/>
        <p:txBody>
          <a:bodyPr/>
          <a:lstStyle/>
          <a:p>
            <a:fld id="{0783C494-2A87-468C-A21B-CB14FB9ABB00}" type="datetime8">
              <a:rPr lang="en-US" smtClean="0">
                <a:solidFill>
                  <a:srgbClr val="775F55"/>
                </a:solidFill>
              </a:rPr>
              <a:pPr/>
              <a:t>4/1/2016 9:27 AM</a:t>
            </a:fld>
            <a:endParaRPr lang="en-US">
              <a:solidFill>
                <a:srgbClr val="775F55"/>
              </a:solidFill>
            </a:endParaRPr>
          </a:p>
        </p:txBody>
      </p:sp>
      <p:sp>
        <p:nvSpPr>
          <p:cNvPr id="4" name="Footer Placeholder 3"/>
          <p:cNvSpPr>
            <a:spLocks noGrp="1"/>
          </p:cNvSpPr>
          <p:nvPr>
            <p:ph type="ftr" sz="quarter" idx="11"/>
          </p:nvPr>
        </p:nvSpPr>
        <p:spPr/>
        <p:txBody>
          <a:bodyPr/>
          <a:lstStyle/>
          <a:p>
            <a:endParaRPr lang="en-US">
              <a:solidFill>
                <a:srgbClr val="775F55"/>
              </a:solidFill>
            </a:endParaRP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‹N›</a:t>
            </a:fld>
            <a:endParaRPr lang="en-US" dirty="0"/>
          </a:p>
        </p:txBody>
      </p:sp>
    </p:spTree>
    <p:extLst>
      <p:ext uri="{BB962C8B-B14F-4D97-AF65-F5344CB8AC3E}">
        <p14:creationId xmlns:p14="http://schemas.microsoft.com/office/powerpoint/2010/main" val="202932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180FA0-5B31-4864-A2BB-719EA5A679C6}" type="datetime8">
              <a:rPr lang="en-US" smtClean="0">
                <a:solidFill>
                  <a:srgbClr val="775F55"/>
                </a:solidFill>
              </a:rPr>
              <a:pPr/>
              <a:t>4/1/2016 9:27 AM</a:t>
            </a:fld>
            <a:endParaRPr lang="en-US">
              <a:solidFill>
                <a:srgbClr val="775F55"/>
              </a:solidFill>
            </a:endParaRPr>
          </a:p>
        </p:txBody>
      </p:sp>
      <p:sp>
        <p:nvSpPr>
          <p:cNvPr id="3" name="Footer Placeholder 2"/>
          <p:cNvSpPr>
            <a:spLocks noGrp="1"/>
          </p:cNvSpPr>
          <p:nvPr>
            <p:ph type="ftr" sz="quarter" idx="11"/>
          </p:nvPr>
        </p:nvSpPr>
        <p:spPr/>
        <p:txBody>
          <a:bodyPr/>
          <a:lstStyle/>
          <a:p>
            <a:endParaRPr lang="en-US" dirty="0">
              <a:solidFill>
                <a:srgbClr val="775F55"/>
              </a:solidFill>
            </a:endParaRPr>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1AD93096-5B34-4342-9326-69289CEAE4C2}" type="slidenum">
              <a:rPr lang="en-US" smtClean="0">
                <a:solidFill>
                  <a:srgbClr val="775F55"/>
                </a:solidFill>
              </a:rPr>
              <a:pPr/>
              <a:t>‹N›</a:t>
            </a:fld>
            <a:endParaRPr lang="en-US" dirty="0">
              <a:solidFill>
                <a:srgbClr val="775F55"/>
              </a:solidFill>
            </a:endParaRPr>
          </a:p>
        </p:txBody>
      </p:sp>
    </p:spTree>
    <p:extLst>
      <p:ext uri="{BB962C8B-B14F-4D97-AF65-F5344CB8AC3E}">
        <p14:creationId xmlns:p14="http://schemas.microsoft.com/office/powerpoint/2010/main" val="3375505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12800" y="273050"/>
            <a:ext cx="10769600" cy="869950"/>
          </a:xfrm>
        </p:spPr>
        <p:txBody>
          <a:bodyPr anchor="ctr"/>
          <a:lstStyle>
            <a:lvl1pPr algn="l">
              <a:buNone/>
              <a:defRPr sz="4400" b="0"/>
            </a:lvl1pPr>
          </a:lstStyle>
          <a:p>
            <a:r>
              <a:rPr lang="it-IT" smtClean="0"/>
              <a:t>Fare clic per modificare lo stile del titolo</a:t>
            </a:r>
            <a:endParaRPr lang="en-US" dirty="0"/>
          </a:p>
        </p:txBody>
      </p:sp>
      <p:sp>
        <p:nvSpPr>
          <p:cNvPr id="5" name="Date Placeholder 4"/>
          <p:cNvSpPr>
            <a:spLocks noGrp="1"/>
          </p:cNvSpPr>
          <p:nvPr>
            <p:ph type="dt" sz="half" idx="10"/>
          </p:nvPr>
        </p:nvSpPr>
        <p:spPr/>
        <p:txBody>
          <a:bodyPr/>
          <a:lstStyle/>
          <a:p>
            <a:fld id="{4BECC0C8-36B8-442A-833D-B6AACE86BB77}" type="datetime8">
              <a:rPr lang="en-US" smtClean="0">
                <a:solidFill>
                  <a:srgbClr val="775F55"/>
                </a:solidFill>
              </a:rPr>
              <a:pPr/>
              <a:t>4/1/2016 9:27 AM</a:t>
            </a:fld>
            <a:endParaRPr lang="en-US">
              <a:solidFill>
                <a:srgbClr val="775F55"/>
              </a:solidFill>
            </a:endParaRPr>
          </a:p>
        </p:txBody>
      </p:sp>
      <p:sp>
        <p:nvSpPr>
          <p:cNvPr id="6" name="Footer Placeholder 5"/>
          <p:cNvSpPr>
            <a:spLocks noGrp="1"/>
          </p:cNvSpPr>
          <p:nvPr>
            <p:ph type="ftr" sz="quarter" idx="11"/>
          </p:nvPr>
        </p:nvSpPr>
        <p:spPr/>
        <p:txBody>
          <a:bodyPr/>
          <a:lstStyle/>
          <a:p>
            <a:endParaRPr lang="en-US">
              <a:solidFill>
                <a:srgbClr val="775F55"/>
              </a:solidFill>
            </a:endParaRP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‹N›</a:t>
            </a:fld>
            <a:endParaRPr lang="en-US" dirty="0"/>
          </a:p>
        </p:txBody>
      </p:sp>
      <p:sp>
        <p:nvSpPr>
          <p:cNvPr id="3" name="Text Placeholder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it-IT" smtClean="0"/>
              <a:t>Fare clic per modificare stili del testo dello schema</a:t>
            </a:r>
          </a:p>
        </p:txBody>
      </p:sp>
      <p:sp>
        <p:nvSpPr>
          <p:cNvPr id="9" name="Content Placeholder 8"/>
          <p:cNvSpPr>
            <a:spLocks noGrp="1"/>
          </p:cNvSpPr>
          <p:nvPr>
            <p:ph sz="quarter" idx="1"/>
          </p:nvPr>
        </p:nvSpPr>
        <p:spPr>
          <a:xfrm>
            <a:off x="3149600" y="1752600"/>
            <a:ext cx="8534400" cy="44196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Tree>
    <p:extLst>
      <p:ext uri="{BB962C8B-B14F-4D97-AF65-F5344CB8AC3E}">
        <p14:creationId xmlns:p14="http://schemas.microsoft.com/office/powerpoint/2010/main" val="3397138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it-IT" smtClean="0"/>
              <a:t>Fare clic per modificare stili del testo dello schema</a:t>
            </a:r>
          </a:p>
        </p:txBody>
      </p:sp>
      <p:sp>
        <p:nvSpPr>
          <p:cNvPr id="8" name="Rectangle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9" name="Rectangle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0" name="Rectangle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 name="Title 1"/>
          <p:cNvSpPr>
            <a:spLocks noGrp="1"/>
          </p:cNvSpPr>
          <p:nvPr>
            <p:ph type="title"/>
          </p:nvPr>
        </p:nvSpPr>
        <p:spPr>
          <a:xfrm>
            <a:off x="2133600" y="4648200"/>
            <a:ext cx="9753600" cy="685800"/>
          </a:xfrm>
        </p:spPr>
        <p:txBody>
          <a:bodyPr anchor="ctr"/>
          <a:lstStyle>
            <a:lvl1pPr algn="l">
              <a:buNone/>
              <a:defRPr sz="2800" b="0">
                <a:solidFill>
                  <a:srgbClr val="FFFFFF"/>
                </a:solidFill>
              </a:defRPr>
            </a:lvl1pPr>
          </a:lstStyle>
          <a:p>
            <a:r>
              <a:rPr lang="it-IT" smtClean="0"/>
              <a:t>Fare clic per modificare lo stile del titolo</a:t>
            </a:r>
            <a:endParaRPr lang="en-US" dirty="0"/>
          </a:p>
        </p:txBody>
      </p:sp>
      <p:sp>
        <p:nvSpPr>
          <p:cNvPr id="11" name="Rectangle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2" name="Date Placeholder 11"/>
          <p:cNvSpPr>
            <a:spLocks noGrp="1"/>
          </p:cNvSpPr>
          <p:nvPr>
            <p:ph type="dt" sz="half" idx="10"/>
          </p:nvPr>
        </p:nvSpPr>
        <p:spPr>
          <a:xfrm>
            <a:off x="8331200" y="6248401"/>
            <a:ext cx="3556000" cy="365125"/>
          </a:xfrm>
        </p:spPr>
        <p:txBody>
          <a:bodyPr rtlCol="0"/>
          <a:lstStyle/>
          <a:p>
            <a:fld id="{51E20EC5-AC53-4169-941E-EDF10CD23748}" type="datetime8">
              <a:rPr lang="en-US" smtClean="0">
                <a:solidFill>
                  <a:srgbClr val="775F55"/>
                </a:solidFill>
              </a:rPr>
              <a:pPr/>
              <a:t>4/1/2016 9:27 AM</a:t>
            </a:fld>
            <a:endParaRPr lang="en-US">
              <a:solidFill>
                <a:srgbClr val="775F55"/>
              </a:solidFill>
            </a:endParaRPr>
          </a:p>
        </p:txBody>
      </p:sp>
      <p:sp>
        <p:nvSpPr>
          <p:cNvPr id="13" name="Slide Number Placeholder 12"/>
          <p:cNvSpPr>
            <a:spLocks noGrp="1"/>
          </p:cNvSpPr>
          <p:nvPr>
            <p:ph type="sldNum" sz="quarter" idx="11"/>
          </p:nvPr>
        </p:nvSpPr>
        <p:spPr>
          <a:xfrm>
            <a:off x="0" y="4667249"/>
            <a:ext cx="1930400" cy="663578"/>
          </a:xfrm>
        </p:spPr>
        <p:txBody>
          <a:bodyPr rtlCol="0"/>
          <a:lstStyle>
            <a:lvl1pPr>
              <a:defRPr sz="2800"/>
            </a:lvl1pPr>
          </a:lstStyle>
          <a:p>
            <a:fld id="{1AD93096-5B34-4342-9326-69289CEAE4C2}" type="slidenum">
              <a:rPr lang="en-US" smtClean="0"/>
              <a:pPr/>
              <a:t>‹N›</a:t>
            </a:fld>
            <a:endParaRPr lang="en-US" dirty="0"/>
          </a:p>
        </p:txBody>
      </p:sp>
      <p:sp>
        <p:nvSpPr>
          <p:cNvPr id="14" name="Footer Placeholder 13"/>
          <p:cNvSpPr>
            <a:spLocks noGrp="1"/>
          </p:cNvSpPr>
          <p:nvPr>
            <p:ph type="ftr" sz="quarter" idx="12"/>
          </p:nvPr>
        </p:nvSpPr>
        <p:spPr>
          <a:xfrm>
            <a:off x="2133600" y="6248207"/>
            <a:ext cx="6096000" cy="365125"/>
          </a:xfrm>
        </p:spPr>
        <p:txBody>
          <a:bodyPr rtlCol="0"/>
          <a:lstStyle/>
          <a:p>
            <a:endParaRPr lang="en-US" dirty="0">
              <a:solidFill>
                <a:srgbClr val="775F55"/>
              </a:solidFill>
            </a:endParaRPr>
          </a:p>
        </p:txBody>
      </p:sp>
      <p:sp>
        <p:nvSpPr>
          <p:cNvPr id="3" name="Picture Placeholder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3200"/>
            </a:lvl1pPr>
          </a:lstStyle>
          <a:p>
            <a:r>
              <a:rPr lang="it-IT" smtClean="0"/>
              <a:t>Fare clic sull'icona per inserire un'immagine</a:t>
            </a:r>
            <a:endParaRPr lang="en-US" dirty="0"/>
          </a:p>
        </p:txBody>
      </p:sp>
    </p:spTree>
    <p:extLst>
      <p:ext uri="{BB962C8B-B14F-4D97-AF65-F5344CB8AC3E}">
        <p14:creationId xmlns:p14="http://schemas.microsoft.com/office/powerpoint/2010/main" val="165684924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812800" y="228600"/>
            <a:ext cx="10871200" cy="990600"/>
          </a:xfrm>
          <a:prstGeom prst="rect">
            <a:avLst/>
          </a:prstGeom>
        </p:spPr>
        <p:txBody>
          <a:bodyPr vert="horz" anchor="ctr">
            <a:normAutofit/>
          </a:bodyPr>
          <a:lstStyle/>
          <a:p>
            <a:r>
              <a:rPr lang="it-IT" smtClean="0"/>
              <a:t>Fare clic per modificare lo stile del titolo</a:t>
            </a:r>
            <a:endParaRPr lang="en-US" dirty="0"/>
          </a:p>
        </p:txBody>
      </p:sp>
      <p:sp>
        <p:nvSpPr>
          <p:cNvPr id="13" name="Text Placeholder 12"/>
          <p:cNvSpPr>
            <a:spLocks noGrp="1"/>
          </p:cNvSpPr>
          <p:nvPr>
            <p:ph type="body" idx="1"/>
          </p:nvPr>
        </p:nvSpPr>
        <p:spPr>
          <a:xfrm>
            <a:off x="816864" y="1600200"/>
            <a:ext cx="10871200" cy="4526280"/>
          </a:xfrm>
          <a:prstGeom prst="rect">
            <a:avLst/>
          </a:prstGeom>
        </p:spPr>
        <p:txBody>
          <a:bodyPr vert="horz">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14" name="Date Placeholder 13"/>
          <p:cNvSpPr>
            <a:spLocks noGrp="1"/>
          </p:cNvSpPr>
          <p:nvPr>
            <p:ph type="dt" sz="half" idx="2"/>
          </p:nvPr>
        </p:nvSpPr>
        <p:spPr>
          <a:xfrm>
            <a:off x="8128000" y="6248401"/>
            <a:ext cx="3556000" cy="365125"/>
          </a:xfrm>
          <a:prstGeom prst="rect">
            <a:avLst/>
          </a:prstGeom>
        </p:spPr>
        <p:txBody>
          <a:bodyPr vert="horz" anchor="ctr" anchorCtr="0"/>
          <a:lstStyle>
            <a:lvl1pPr algn="l">
              <a:defRPr sz="1400">
                <a:solidFill>
                  <a:schemeClr val="tx2"/>
                </a:solidFill>
              </a:defRPr>
            </a:lvl1pPr>
          </a:lstStyle>
          <a:p>
            <a:fld id="{8D3816DF-213E-421B-92D3-C068DBB023D6}" type="datetime8">
              <a:rPr lang="en-US" smtClean="0">
                <a:solidFill>
                  <a:srgbClr val="775F55"/>
                </a:solidFill>
              </a:rPr>
              <a:pPr/>
              <a:t>4/1/2016 9:27 AM</a:t>
            </a:fld>
            <a:endParaRPr lang="en-US" dirty="0">
              <a:solidFill>
                <a:srgbClr val="775F55"/>
              </a:solidFill>
            </a:endParaRPr>
          </a:p>
        </p:txBody>
      </p:sp>
      <p:sp>
        <p:nvSpPr>
          <p:cNvPr id="3" name="Footer Placeholder 2"/>
          <p:cNvSpPr>
            <a:spLocks noGrp="1"/>
          </p:cNvSpPr>
          <p:nvPr>
            <p:ph type="ftr" sz="quarter" idx="3"/>
          </p:nvPr>
        </p:nvSpPr>
        <p:spPr>
          <a:xfrm>
            <a:off x="812801" y="6248207"/>
            <a:ext cx="7228111" cy="365125"/>
          </a:xfrm>
          <a:prstGeom prst="rect">
            <a:avLst/>
          </a:prstGeom>
        </p:spPr>
        <p:txBody>
          <a:bodyPr vert="horz" anchor="ctr"/>
          <a:lstStyle>
            <a:lvl1pPr algn="r">
              <a:defRPr sz="1400">
                <a:solidFill>
                  <a:schemeClr val="tx2"/>
                </a:solidFill>
              </a:defRPr>
            </a:lvl1pPr>
          </a:lstStyle>
          <a:p>
            <a:endParaRPr lang="en-US" dirty="0">
              <a:solidFill>
                <a:srgbClr val="775F55"/>
              </a:solidFill>
            </a:endParaRPr>
          </a:p>
        </p:txBody>
      </p:sp>
      <p:sp>
        <p:nvSpPr>
          <p:cNvPr id="7" name="Rectangle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8" name="Rectangle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9" name="Rectangle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3" name="Slide Number Placeholder 22"/>
          <p:cNvSpPr>
            <a:spLocks noGrp="1"/>
          </p:cNvSpPr>
          <p:nvPr>
            <p:ph type="sldNum" sz="quarter" idx="4"/>
          </p:nvPr>
        </p:nvSpPr>
        <p:spPr>
          <a:xfrm>
            <a:off x="0" y="1272222"/>
            <a:ext cx="711200" cy="244476"/>
          </a:xfrm>
          <a:prstGeom prst="rect">
            <a:avLst/>
          </a:prstGeom>
        </p:spPr>
        <p:txBody>
          <a:bodyPr vert="horz" anchor="ctr" anchorCtr="0">
            <a:normAutofit/>
          </a:bodyPr>
          <a:lstStyle>
            <a:lvl1pPr algn="ctr">
              <a:defRPr sz="1400" b="1">
                <a:solidFill>
                  <a:srgbClr val="FFFFFF"/>
                </a:solidFill>
              </a:defRPr>
            </a:lvl1pPr>
          </a:lstStyle>
          <a:p>
            <a:fld id="{72AC53DF-4216-466D-99A7-94400E6C2A25}" type="slidenum">
              <a:rPr lang="en-US" sz="1200" smtClean="0">
                <a:solidFill>
                  <a:srgbClr val="775F55"/>
                </a:solidFill>
              </a:rPr>
              <a:pPr/>
              <a:t>‹N›</a:t>
            </a:fld>
            <a:endParaRPr lang="en-US" dirty="0"/>
          </a:p>
        </p:txBody>
      </p:sp>
    </p:spTree>
    <p:extLst>
      <p:ext uri="{BB962C8B-B14F-4D97-AF65-F5344CB8AC3E}">
        <p14:creationId xmlns:p14="http://schemas.microsoft.com/office/powerpoint/2010/main" val="24089320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812800" y="228600"/>
            <a:ext cx="10871200" cy="990600"/>
          </a:xfrm>
          <a:prstGeom prst="rect">
            <a:avLst/>
          </a:prstGeom>
        </p:spPr>
        <p:txBody>
          <a:bodyPr vert="horz" anchor="ctr">
            <a:normAutofit/>
          </a:bodyPr>
          <a:lstStyle/>
          <a:p>
            <a:r>
              <a:rPr lang="it-IT" smtClean="0"/>
              <a:t>Fare clic per modificare lo stile del titolo</a:t>
            </a:r>
            <a:endParaRPr lang="en-US" dirty="0"/>
          </a:p>
        </p:txBody>
      </p:sp>
      <p:sp>
        <p:nvSpPr>
          <p:cNvPr id="13" name="Text Placeholder 12"/>
          <p:cNvSpPr>
            <a:spLocks noGrp="1"/>
          </p:cNvSpPr>
          <p:nvPr>
            <p:ph type="body" idx="1"/>
          </p:nvPr>
        </p:nvSpPr>
        <p:spPr>
          <a:xfrm>
            <a:off x="816864" y="1600200"/>
            <a:ext cx="10871200" cy="4526280"/>
          </a:xfrm>
          <a:prstGeom prst="rect">
            <a:avLst/>
          </a:prstGeom>
        </p:spPr>
        <p:txBody>
          <a:bodyPr vert="horz">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14" name="Date Placeholder 13"/>
          <p:cNvSpPr>
            <a:spLocks noGrp="1"/>
          </p:cNvSpPr>
          <p:nvPr>
            <p:ph type="dt" sz="half" idx="2"/>
          </p:nvPr>
        </p:nvSpPr>
        <p:spPr>
          <a:xfrm>
            <a:off x="8128000" y="6248401"/>
            <a:ext cx="3556000" cy="365125"/>
          </a:xfrm>
          <a:prstGeom prst="rect">
            <a:avLst/>
          </a:prstGeom>
        </p:spPr>
        <p:txBody>
          <a:bodyPr vert="horz" anchor="ctr" anchorCtr="0"/>
          <a:lstStyle>
            <a:lvl1pPr algn="l">
              <a:defRPr sz="1400">
                <a:solidFill>
                  <a:schemeClr val="tx2"/>
                </a:solidFill>
              </a:defRPr>
            </a:lvl1pPr>
          </a:lstStyle>
          <a:p>
            <a:fld id="{8D3816DF-213E-421B-92D3-C068DBB023D6}" type="datetime8">
              <a:rPr lang="en-US" smtClean="0">
                <a:solidFill>
                  <a:srgbClr val="775F55"/>
                </a:solidFill>
              </a:rPr>
              <a:pPr/>
              <a:t>4/1/2016 9:27 AM</a:t>
            </a:fld>
            <a:endParaRPr lang="en-US" dirty="0">
              <a:solidFill>
                <a:srgbClr val="775F55"/>
              </a:solidFill>
            </a:endParaRPr>
          </a:p>
        </p:txBody>
      </p:sp>
      <p:sp>
        <p:nvSpPr>
          <p:cNvPr id="3" name="Footer Placeholder 2"/>
          <p:cNvSpPr>
            <a:spLocks noGrp="1"/>
          </p:cNvSpPr>
          <p:nvPr>
            <p:ph type="ftr" sz="quarter" idx="3"/>
          </p:nvPr>
        </p:nvSpPr>
        <p:spPr>
          <a:xfrm>
            <a:off x="812801" y="6248207"/>
            <a:ext cx="7228111" cy="365125"/>
          </a:xfrm>
          <a:prstGeom prst="rect">
            <a:avLst/>
          </a:prstGeom>
        </p:spPr>
        <p:txBody>
          <a:bodyPr vert="horz" anchor="ctr"/>
          <a:lstStyle>
            <a:lvl1pPr algn="r">
              <a:defRPr sz="1400">
                <a:solidFill>
                  <a:schemeClr val="tx2"/>
                </a:solidFill>
              </a:defRPr>
            </a:lvl1pPr>
          </a:lstStyle>
          <a:p>
            <a:endParaRPr lang="en-US" dirty="0">
              <a:solidFill>
                <a:srgbClr val="775F55"/>
              </a:solidFill>
            </a:endParaRPr>
          </a:p>
        </p:txBody>
      </p:sp>
      <p:sp>
        <p:nvSpPr>
          <p:cNvPr id="7" name="Rectangle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8" name="Rectangle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9" name="Rectangle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3" name="Slide Number Placeholder 22"/>
          <p:cNvSpPr>
            <a:spLocks noGrp="1"/>
          </p:cNvSpPr>
          <p:nvPr>
            <p:ph type="sldNum" sz="quarter" idx="4"/>
          </p:nvPr>
        </p:nvSpPr>
        <p:spPr>
          <a:xfrm>
            <a:off x="0" y="1272222"/>
            <a:ext cx="711200" cy="244476"/>
          </a:xfrm>
          <a:prstGeom prst="rect">
            <a:avLst/>
          </a:prstGeom>
        </p:spPr>
        <p:txBody>
          <a:bodyPr vert="horz" anchor="ctr" anchorCtr="0">
            <a:normAutofit/>
          </a:bodyPr>
          <a:lstStyle>
            <a:lvl1pPr algn="ctr">
              <a:defRPr sz="1400" b="1">
                <a:solidFill>
                  <a:srgbClr val="FFFFFF"/>
                </a:solidFill>
              </a:defRPr>
            </a:lvl1pPr>
          </a:lstStyle>
          <a:p>
            <a:fld id="{72AC53DF-4216-466D-99A7-94400E6C2A25}" type="slidenum">
              <a:rPr lang="en-US" sz="1200" smtClean="0">
                <a:solidFill>
                  <a:srgbClr val="775F55"/>
                </a:solidFill>
              </a:rPr>
              <a:pPr/>
              <a:t>‹N›</a:t>
            </a:fld>
            <a:endParaRPr lang="en-US" dirty="0"/>
          </a:p>
        </p:txBody>
      </p:sp>
    </p:spTree>
    <p:extLst>
      <p:ext uri="{BB962C8B-B14F-4D97-AF65-F5344CB8AC3E}">
        <p14:creationId xmlns:p14="http://schemas.microsoft.com/office/powerpoint/2010/main" val="20051766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p:txBody>
          <a:bodyPr>
            <a:normAutofit/>
          </a:bodyPr>
          <a:lstStyle/>
          <a:p>
            <a:r>
              <a:rPr lang="it-IT" sz="3200" dirty="0"/>
              <a:t>Bilancio di previsione </a:t>
            </a:r>
            <a:r>
              <a:rPr lang="it-IT" sz="3200" dirty="0" smtClean="0"/>
              <a:t>2016 </a:t>
            </a:r>
            <a:r>
              <a:rPr lang="it-IT" dirty="0"/>
              <a:t/>
            </a:r>
            <a:br>
              <a:rPr lang="it-IT" dirty="0"/>
            </a:br>
            <a:r>
              <a:rPr lang="it-IT" sz="1800" i="1" dirty="0"/>
              <a:t>Principali indicatori E TENDENZE</a:t>
            </a:r>
          </a:p>
        </p:txBody>
      </p:sp>
      <p:sp>
        <p:nvSpPr>
          <p:cNvPr id="3" name="Rectangle 2"/>
          <p:cNvSpPr>
            <a:spLocks noGrp="1"/>
          </p:cNvSpPr>
          <p:nvPr>
            <p:ph type="subTitle" idx="1"/>
          </p:nvPr>
        </p:nvSpPr>
        <p:spPr/>
        <p:txBody>
          <a:bodyPr>
            <a:normAutofit fontScale="92500" lnSpcReduction="20000"/>
          </a:bodyPr>
          <a:lstStyle/>
          <a:p>
            <a:r>
              <a:rPr lang="it-IT" dirty="0"/>
              <a:t>Comune di Tarzo</a:t>
            </a:r>
            <a:endParaRPr lang="it-IT" noProof="0" dirty="0" smtClean="0"/>
          </a:p>
          <a:p>
            <a:r>
              <a:rPr lang="it-IT" sz="1400" i="1" dirty="0"/>
              <a:t>Ufficio Ragioneria</a:t>
            </a:r>
          </a:p>
        </p:txBody>
      </p:sp>
      <p:pic>
        <p:nvPicPr>
          <p:cNvPr id="4" name="Immagin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19928" y="6050038"/>
            <a:ext cx="648072" cy="691965"/>
          </a:xfrm>
          <a:prstGeom prst="rect">
            <a:avLst/>
          </a:prstGeom>
        </p:spPr>
      </p:pic>
    </p:spTree>
    <p:extLst>
      <p:ext uri="{BB962C8B-B14F-4D97-AF65-F5344CB8AC3E}">
        <p14:creationId xmlns:p14="http://schemas.microsoft.com/office/powerpoint/2010/main" val="2095164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Trend e novità del 2016</a:t>
            </a:r>
            <a:endParaRPr lang="it-IT" dirty="0"/>
          </a:p>
        </p:txBody>
      </p:sp>
      <p:sp>
        <p:nvSpPr>
          <p:cNvPr id="3" name="Segnaposto contenuto 2"/>
          <p:cNvSpPr>
            <a:spLocks noGrp="1"/>
          </p:cNvSpPr>
          <p:nvPr>
            <p:ph sz="quarter" idx="1"/>
          </p:nvPr>
        </p:nvSpPr>
        <p:spPr/>
        <p:txBody>
          <a:bodyPr>
            <a:normAutofit/>
          </a:bodyPr>
          <a:lstStyle/>
          <a:p>
            <a:pPr marL="0" indent="0" algn="ctr">
              <a:buNone/>
            </a:pPr>
            <a:r>
              <a:rPr lang="it-IT" sz="4400" dirty="0" smtClean="0"/>
              <a:t>Nelle diapositive seguenti vengono evidenziati alcuni dati salienti del Bilancio 2016</a:t>
            </a:r>
            <a:endParaRPr lang="it-IT" sz="4400" dirty="0"/>
          </a:p>
        </p:txBody>
      </p:sp>
    </p:spTree>
    <p:extLst>
      <p:ext uri="{BB962C8B-B14F-4D97-AF65-F5344CB8AC3E}">
        <p14:creationId xmlns:p14="http://schemas.microsoft.com/office/powerpoint/2010/main" val="8574891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Spesa per interessi in calo</a:t>
            </a:r>
            <a:endParaRPr lang="it-IT" dirty="0"/>
          </a:p>
        </p:txBody>
      </p:sp>
      <p:sp>
        <p:nvSpPr>
          <p:cNvPr id="3" name="Segnaposto contenuto 2"/>
          <p:cNvSpPr>
            <a:spLocks noGrp="1"/>
          </p:cNvSpPr>
          <p:nvPr>
            <p:ph sz="quarter" idx="1"/>
          </p:nvPr>
        </p:nvSpPr>
        <p:spPr>
          <a:xfrm>
            <a:off x="816864" y="1640114"/>
            <a:ext cx="10871200" cy="4455886"/>
          </a:xfrm>
        </p:spPr>
        <p:txBody>
          <a:bodyPr/>
          <a:lstStyle/>
          <a:p>
            <a:pPr marL="0" indent="0">
              <a:buNone/>
            </a:pPr>
            <a:r>
              <a:rPr lang="it-IT" dirty="0" smtClean="0"/>
              <a:t>Grazie alle estinzioni anticipate ed al basso ricorso all’indebitamento continua la riduzione della spesa per interessi</a:t>
            </a:r>
          </a:p>
          <a:p>
            <a:endParaRPr lang="it-IT" dirty="0"/>
          </a:p>
        </p:txBody>
      </p:sp>
      <p:graphicFrame>
        <p:nvGraphicFramePr>
          <p:cNvPr id="6" name="Segnaposto contenuto 11"/>
          <p:cNvGraphicFramePr>
            <a:graphicFrameLocks/>
          </p:cNvGraphicFramePr>
          <p:nvPr>
            <p:extLst>
              <p:ext uri="{D42A27DB-BD31-4B8C-83A1-F6EECF244321}">
                <p14:modId xmlns:p14="http://schemas.microsoft.com/office/powerpoint/2010/main" val="200225131"/>
              </p:ext>
            </p:extLst>
          </p:nvPr>
        </p:nvGraphicFramePr>
        <p:xfrm>
          <a:off x="2133599" y="2598056"/>
          <a:ext cx="8186057" cy="387531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025975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Debito per mutui e prestiti in calo</a:t>
            </a:r>
            <a:endParaRPr lang="it-IT" dirty="0"/>
          </a:p>
        </p:txBody>
      </p:sp>
      <p:graphicFrame>
        <p:nvGraphicFramePr>
          <p:cNvPr id="12" name="Segnaposto contenuto 11"/>
          <p:cNvGraphicFramePr>
            <a:graphicFrameLocks noGrp="1"/>
          </p:cNvGraphicFramePr>
          <p:nvPr>
            <p:ph sz="quarter" idx="1"/>
            <p:extLst>
              <p:ext uri="{D42A27DB-BD31-4B8C-83A1-F6EECF244321}">
                <p14:modId xmlns:p14="http://schemas.microsoft.com/office/powerpoint/2010/main" val="1441777380"/>
              </p:ext>
            </p:extLst>
          </p:nvPr>
        </p:nvGraphicFramePr>
        <p:xfrm>
          <a:off x="2133600" y="1589088"/>
          <a:ext cx="7994848" cy="486424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997985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2400" dirty="0"/>
              <a:t>Investimenti</a:t>
            </a:r>
            <a:r>
              <a:rPr lang="it-IT" sz="2400" dirty="0" smtClean="0"/>
              <a:t>: Nel 2013 </a:t>
            </a:r>
            <a:r>
              <a:rPr lang="it-IT" sz="2400" dirty="0"/>
              <a:t>(ultimo dato disponibile) il Comune di Tarzo risultava </a:t>
            </a:r>
            <a:r>
              <a:rPr lang="it-IT" sz="2400" dirty="0" smtClean="0"/>
              <a:t>al 9° </a:t>
            </a:r>
            <a:r>
              <a:rPr lang="it-IT" sz="2400" dirty="0"/>
              <a:t>posto su 112 comuni del Veneto di pari classe demografica per investimenti. – Fonte: </a:t>
            </a:r>
            <a:r>
              <a:rPr lang="it-IT" sz="2400" dirty="0" err="1"/>
              <a:t>OpenBilanci</a:t>
            </a:r>
            <a:r>
              <a:rPr lang="it-IT" sz="2400" dirty="0"/>
              <a:t>.</a:t>
            </a:r>
          </a:p>
        </p:txBody>
      </p:sp>
      <p:graphicFrame>
        <p:nvGraphicFramePr>
          <p:cNvPr id="6" name="Segnaposto contenuto 5"/>
          <p:cNvGraphicFramePr>
            <a:graphicFrameLocks noGrp="1"/>
          </p:cNvGraphicFramePr>
          <p:nvPr>
            <p:ph sz="quarter" idx="1"/>
            <p:extLst>
              <p:ext uri="{D42A27DB-BD31-4B8C-83A1-F6EECF244321}">
                <p14:modId xmlns:p14="http://schemas.microsoft.com/office/powerpoint/2010/main" val="1482369159"/>
              </p:ext>
            </p:extLst>
          </p:nvPr>
        </p:nvGraphicFramePr>
        <p:xfrm>
          <a:off x="817563" y="1600199"/>
          <a:ext cx="10871200" cy="484414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770390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2400" dirty="0" smtClean="0"/>
              <a:t>Attraverso un’attenta programmazione delle spese è stato possibile nel 2015 riportare in attivo il saldo di cassa. Dal 2016 con le nuove regole contabili la programmazione deve tenere conto anche dei saldi di cassa.</a:t>
            </a:r>
            <a:endParaRPr lang="it-IT" sz="2400" dirty="0"/>
          </a:p>
        </p:txBody>
      </p:sp>
      <p:graphicFrame>
        <p:nvGraphicFramePr>
          <p:cNvPr id="7" name="Segnaposto contenuto 6"/>
          <p:cNvGraphicFramePr>
            <a:graphicFrameLocks noGrp="1"/>
          </p:cNvGraphicFramePr>
          <p:nvPr>
            <p:ph sz="quarter" idx="1"/>
            <p:extLst>
              <p:ext uri="{D42A27DB-BD31-4B8C-83A1-F6EECF244321}">
                <p14:modId xmlns:p14="http://schemas.microsoft.com/office/powerpoint/2010/main" val="1573781930"/>
              </p:ext>
            </p:extLst>
          </p:nvPr>
        </p:nvGraphicFramePr>
        <p:xfrm>
          <a:off x="817563" y="1600200"/>
          <a:ext cx="10871200" cy="4495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205001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2400" dirty="0" smtClean="0"/>
              <a:t>AFFIDABILITA’ DEI RESIDUI ATTIVI: </a:t>
            </a:r>
            <a:r>
              <a:rPr lang="it-IT" sz="2400" dirty="0"/>
              <a:t>Misura l’affidabilità dei </a:t>
            </a:r>
            <a:r>
              <a:rPr lang="it-IT" sz="2400" dirty="0" smtClean="0"/>
              <a:t>crediti. Maggiore </a:t>
            </a:r>
            <a:r>
              <a:rPr lang="it-IT" sz="2400" dirty="0"/>
              <a:t>è la percentuale e più alta è </a:t>
            </a:r>
            <a:r>
              <a:rPr lang="it-IT" sz="2400" dirty="0" smtClean="0"/>
              <a:t>l’affidabilità. </a:t>
            </a:r>
            <a:r>
              <a:rPr lang="it-IT" sz="1400" dirty="0" smtClean="0"/>
              <a:t>Fonte: </a:t>
            </a:r>
            <a:r>
              <a:rPr lang="it-IT" sz="1400" dirty="0" err="1" smtClean="0"/>
              <a:t>Openbilanci</a:t>
            </a:r>
            <a:r>
              <a:rPr lang="it-IT" sz="1400" dirty="0"/>
              <a:t> </a:t>
            </a:r>
            <a:r>
              <a:rPr lang="it-IT" sz="1400" dirty="0" smtClean="0"/>
              <a:t>– Confronto tra comuni </a:t>
            </a:r>
            <a:r>
              <a:rPr lang="it-IT" sz="1400" dirty="0"/>
              <a:t>v</a:t>
            </a:r>
            <a:r>
              <a:rPr lang="it-IT" sz="1400" dirty="0" smtClean="0"/>
              <a:t>eneti della stessa fascia demografica</a:t>
            </a:r>
            <a:endParaRPr lang="it-IT" sz="1400" dirty="0"/>
          </a:p>
        </p:txBody>
      </p:sp>
      <p:graphicFrame>
        <p:nvGraphicFramePr>
          <p:cNvPr id="7" name="Segnaposto contenuto 6"/>
          <p:cNvGraphicFramePr>
            <a:graphicFrameLocks noGrp="1"/>
          </p:cNvGraphicFramePr>
          <p:nvPr>
            <p:ph sz="quarter" idx="1"/>
            <p:extLst>
              <p:ext uri="{D42A27DB-BD31-4B8C-83A1-F6EECF244321}">
                <p14:modId xmlns:p14="http://schemas.microsoft.com/office/powerpoint/2010/main" val="2773615868"/>
              </p:ext>
            </p:extLst>
          </p:nvPr>
        </p:nvGraphicFramePr>
        <p:xfrm>
          <a:off x="817563" y="1600200"/>
          <a:ext cx="10871200" cy="4495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682988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2400" dirty="0" smtClean="0"/>
              <a:t>COSTO DELL’INDEBITAMENTO: misura </a:t>
            </a:r>
            <a:r>
              <a:rPr lang="it-IT" sz="2400" dirty="0"/>
              <a:t>quanto costa al Comune pagare interessi sul proprio debito. Maggiore è la percentuale e più alto è il costo </a:t>
            </a:r>
            <a:r>
              <a:rPr lang="it-IT" sz="1400" dirty="0" smtClean="0"/>
              <a:t>Fonte: </a:t>
            </a:r>
            <a:r>
              <a:rPr lang="it-IT" sz="1400" dirty="0" err="1" smtClean="0"/>
              <a:t>Openbilanci</a:t>
            </a:r>
            <a:r>
              <a:rPr lang="it-IT" sz="1400" dirty="0"/>
              <a:t> </a:t>
            </a:r>
            <a:r>
              <a:rPr lang="it-IT" sz="1400" dirty="0" smtClean="0"/>
              <a:t>– Confronto tra comuni </a:t>
            </a:r>
            <a:r>
              <a:rPr lang="it-IT" sz="1400" dirty="0"/>
              <a:t>v</a:t>
            </a:r>
            <a:r>
              <a:rPr lang="it-IT" sz="1400" dirty="0" smtClean="0"/>
              <a:t>eneti della stessa fascia demografica</a:t>
            </a:r>
            <a:endParaRPr lang="it-IT" sz="1400" dirty="0"/>
          </a:p>
        </p:txBody>
      </p:sp>
      <p:graphicFrame>
        <p:nvGraphicFramePr>
          <p:cNvPr id="7" name="Segnaposto contenuto 6"/>
          <p:cNvGraphicFramePr>
            <a:graphicFrameLocks noGrp="1"/>
          </p:cNvGraphicFramePr>
          <p:nvPr>
            <p:ph sz="quarter" idx="1"/>
            <p:extLst>
              <p:ext uri="{D42A27DB-BD31-4B8C-83A1-F6EECF244321}">
                <p14:modId xmlns:p14="http://schemas.microsoft.com/office/powerpoint/2010/main" val="3946054440"/>
              </p:ext>
            </p:extLst>
          </p:nvPr>
        </p:nvGraphicFramePr>
        <p:xfrm>
          <a:off x="817563" y="1600200"/>
          <a:ext cx="10871200" cy="4495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731703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2400" dirty="0" smtClean="0"/>
              <a:t>INVESTIMENTI: </a:t>
            </a:r>
            <a:r>
              <a:rPr lang="it-IT" sz="2400" dirty="0"/>
              <a:t>Misura la parte di spese che il Comune decide di dedicare a progetti di lungo termine per lo sviluppo del territorio - spese in conto capitale.  </a:t>
            </a:r>
            <a:r>
              <a:rPr lang="it-IT" sz="1400" dirty="0" smtClean="0"/>
              <a:t>Fonte: </a:t>
            </a:r>
            <a:r>
              <a:rPr lang="it-IT" sz="1400" dirty="0" err="1" smtClean="0"/>
              <a:t>Openbilanci</a:t>
            </a:r>
            <a:r>
              <a:rPr lang="it-IT" sz="1400" dirty="0"/>
              <a:t> </a:t>
            </a:r>
            <a:r>
              <a:rPr lang="it-IT" sz="1400" dirty="0" smtClean="0"/>
              <a:t>– Confronto tra comuni </a:t>
            </a:r>
            <a:r>
              <a:rPr lang="it-IT" sz="1400" dirty="0"/>
              <a:t>v</a:t>
            </a:r>
            <a:r>
              <a:rPr lang="it-IT" sz="1400" dirty="0" smtClean="0"/>
              <a:t>eneti della stessa fascia demografica</a:t>
            </a:r>
            <a:endParaRPr lang="it-IT" sz="1400" dirty="0"/>
          </a:p>
        </p:txBody>
      </p:sp>
      <p:graphicFrame>
        <p:nvGraphicFramePr>
          <p:cNvPr id="7" name="Segnaposto contenuto 6"/>
          <p:cNvGraphicFramePr>
            <a:graphicFrameLocks noGrp="1"/>
          </p:cNvGraphicFramePr>
          <p:nvPr>
            <p:ph sz="quarter" idx="1"/>
            <p:extLst>
              <p:ext uri="{D42A27DB-BD31-4B8C-83A1-F6EECF244321}">
                <p14:modId xmlns:p14="http://schemas.microsoft.com/office/powerpoint/2010/main" val="3226412538"/>
              </p:ext>
            </p:extLst>
          </p:nvPr>
        </p:nvGraphicFramePr>
        <p:xfrm>
          <a:off x="817563" y="1600200"/>
          <a:ext cx="10871200" cy="4495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103142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2400" dirty="0" smtClean="0"/>
              <a:t>SMALTIMENTO RESIDUI PASSIVI: </a:t>
            </a:r>
            <a:r>
              <a:rPr lang="it-IT" sz="2400" dirty="0"/>
              <a:t>Misura la capacità del Comune di </a:t>
            </a:r>
            <a:r>
              <a:rPr lang="it-IT" sz="2400" dirty="0" smtClean="0"/>
              <a:t>liquidare. </a:t>
            </a:r>
            <a:r>
              <a:rPr lang="it-IT" sz="2400" dirty="0"/>
              <a:t>Maggiore è la percentuale e più alta è la capacità di fare fronte ai debiti degli anni passati senza gravare su quelli </a:t>
            </a:r>
            <a:r>
              <a:rPr lang="it-IT" sz="2400" dirty="0" smtClean="0"/>
              <a:t>futuri.</a:t>
            </a:r>
            <a:r>
              <a:rPr lang="it-IT" sz="2400" dirty="0"/>
              <a:t>  </a:t>
            </a:r>
            <a:r>
              <a:rPr lang="it-IT" sz="1400" dirty="0" smtClean="0"/>
              <a:t>Fonte: </a:t>
            </a:r>
            <a:r>
              <a:rPr lang="it-IT" sz="1400" dirty="0" err="1" smtClean="0"/>
              <a:t>Openbilanci</a:t>
            </a:r>
            <a:r>
              <a:rPr lang="it-IT" sz="1400" dirty="0"/>
              <a:t> </a:t>
            </a:r>
            <a:r>
              <a:rPr lang="it-IT" sz="1400" dirty="0" smtClean="0"/>
              <a:t>– Confronto tra comuni </a:t>
            </a:r>
            <a:r>
              <a:rPr lang="it-IT" sz="1400" dirty="0"/>
              <a:t>v</a:t>
            </a:r>
            <a:r>
              <a:rPr lang="it-IT" sz="1400" dirty="0" smtClean="0"/>
              <a:t>eneti della stessa fascia demografica</a:t>
            </a:r>
            <a:endParaRPr lang="it-IT" sz="1400" dirty="0"/>
          </a:p>
        </p:txBody>
      </p:sp>
      <p:graphicFrame>
        <p:nvGraphicFramePr>
          <p:cNvPr id="7" name="Segnaposto contenuto 6"/>
          <p:cNvGraphicFramePr>
            <a:graphicFrameLocks noGrp="1"/>
          </p:cNvGraphicFramePr>
          <p:nvPr>
            <p:ph sz="quarter" idx="1"/>
            <p:extLst>
              <p:ext uri="{D42A27DB-BD31-4B8C-83A1-F6EECF244321}">
                <p14:modId xmlns:p14="http://schemas.microsoft.com/office/powerpoint/2010/main" val="2616742201"/>
              </p:ext>
            </p:extLst>
          </p:nvPr>
        </p:nvGraphicFramePr>
        <p:xfrm>
          <a:off x="817563" y="1600200"/>
          <a:ext cx="10871200" cy="4495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35705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Dal 2016 parte la nuova contabilità</a:t>
            </a:r>
            <a:endParaRPr lang="it-IT" dirty="0"/>
          </a:p>
        </p:txBody>
      </p:sp>
      <p:pic>
        <p:nvPicPr>
          <p:cNvPr id="4" name="Segnaposto contenuto 3"/>
          <p:cNvPicPr>
            <a:picLocks noGrp="1" noChangeAspect="1"/>
          </p:cNvPicPr>
          <p:nvPr>
            <p:ph sz="quarter" idx="1"/>
          </p:nvPr>
        </p:nvPicPr>
        <p:blipFill rotWithShape="1">
          <a:blip r:embed="rId3"/>
          <a:srcRect l="25785" t="27068" b="21856"/>
          <a:stretch/>
        </p:blipFill>
        <p:spPr>
          <a:xfrm>
            <a:off x="1978701" y="1753848"/>
            <a:ext cx="8919147" cy="4608557"/>
          </a:xfrm>
          <a:prstGeom prst="rect">
            <a:avLst/>
          </a:prstGeom>
        </p:spPr>
      </p:pic>
    </p:spTree>
    <p:extLst>
      <p:ext uri="{BB962C8B-B14F-4D97-AF65-F5344CB8AC3E}">
        <p14:creationId xmlns:p14="http://schemas.microsoft.com/office/powerpoint/2010/main" val="38548994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Dal 2016 parte la nuova contabilità</a:t>
            </a:r>
            <a:endParaRPr lang="it-IT" dirty="0"/>
          </a:p>
        </p:txBody>
      </p:sp>
      <p:pic>
        <p:nvPicPr>
          <p:cNvPr id="5" name="Segnaposto contenuto 4"/>
          <p:cNvPicPr>
            <a:picLocks noGrp="1" noChangeAspect="1"/>
          </p:cNvPicPr>
          <p:nvPr>
            <p:ph sz="quarter" idx="1"/>
          </p:nvPr>
        </p:nvPicPr>
        <p:blipFill rotWithShape="1">
          <a:blip r:embed="rId3"/>
          <a:srcRect r="1724" b="22895"/>
          <a:stretch/>
        </p:blipFill>
        <p:spPr>
          <a:xfrm>
            <a:off x="1969937" y="1585210"/>
            <a:ext cx="7983532" cy="4702659"/>
          </a:xfrm>
          <a:prstGeom prst="rect">
            <a:avLst/>
          </a:prstGeom>
        </p:spPr>
      </p:pic>
      <p:sp>
        <p:nvSpPr>
          <p:cNvPr id="8" name="Freccia a destra 7"/>
          <p:cNvSpPr/>
          <p:nvPr/>
        </p:nvSpPr>
        <p:spPr>
          <a:xfrm>
            <a:off x="299803" y="1963711"/>
            <a:ext cx="1978702" cy="7345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542858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Dal patto di stabilità al pareggio di bilancio</a:t>
            </a:r>
            <a:endParaRPr lang="it-IT" dirty="0"/>
          </a:p>
        </p:txBody>
      </p:sp>
      <p:sp>
        <p:nvSpPr>
          <p:cNvPr id="5" name="Segnaposto contenuto 4"/>
          <p:cNvSpPr>
            <a:spLocks noGrp="1"/>
          </p:cNvSpPr>
          <p:nvPr>
            <p:ph sz="quarter" idx="2"/>
          </p:nvPr>
        </p:nvSpPr>
        <p:spPr>
          <a:xfrm>
            <a:off x="812800" y="2438400"/>
            <a:ext cx="5181600" cy="3932420"/>
          </a:xfrm>
        </p:spPr>
        <p:txBody>
          <a:bodyPr>
            <a:normAutofit fontScale="92500"/>
          </a:bodyPr>
          <a:lstStyle/>
          <a:p>
            <a:r>
              <a:rPr lang="it-IT" dirty="0" smtClean="0"/>
              <a:t>Il patto di stabilità prevedeva il raggiungimento di un obiettivo positivo attraverso un complesso sistema di calcolo definito «a competenza mista»: l’attenzione andava posta soprattutto sugli incassi e sui pagamenti in conto capitale.</a:t>
            </a:r>
            <a:endParaRPr lang="it-IT" dirty="0"/>
          </a:p>
        </p:txBody>
      </p:sp>
      <p:sp>
        <p:nvSpPr>
          <p:cNvPr id="7" name="Segnaposto contenuto 6"/>
          <p:cNvSpPr>
            <a:spLocks noGrp="1"/>
          </p:cNvSpPr>
          <p:nvPr>
            <p:ph sz="quarter" idx="4"/>
          </p:nvPr>
        </p:nvSpPr>
        <p:spPr>
          <a:xfrm>
            <a:off x="6400800" y="2392680"/>
            <a:ext cx="5181600" cy="3978140"/>
          </a:xfrm>
        </p:spPr>
        <p:txBody>
          <a:bodyPr>
            <a:normAutofit fontScale="85000" lnSpcReduction="10000"/>
          </a:bodyPr>
          <a:lstStyle/>
          <a:p>
            <a:r>
              <a:rPr lang="it-IT" dirty="0" smtClean="0"/>
              <a:t>Con le nuove regole, non è più rilevante il pagato, ma il raggiungimento di un saldo zero nel rapporto tra accertato ed impegnato (pareggio di bilancio). Solo per il 2016 non pesano negativamente sul raggiungimento del pareggio gli investimenti relativi a gare già avviate nel 2015 e confluiti nel Fondo pluriennale vincolato.</a:t>
            </a:r>
            <a:endParaRPr lang="it-IT" dirty="0"/>
          </a:p>
        </p:txBody>
      </p:sp>
      <p:sp>
        <p:nvSpPr>
          <p:cNvPr id="4" name="Segnaposto testo 3"/>
          <p:cNvSpPr>
            <a:spLocks noGrp="1"/>
          </p:cNvSpPr>
          <p:nvPr>
            <p:ph type="body" sz="quarter" idx="1"/>
          </p:nvPr>
        </p:nvSpPr>
        <p:spPr/>
        <p:txBody>
          <a:bodyPr/>
          <a:lstStyle/>
          <a:p>
            <a:r>
              <a:rPr lang="it-IT" dirty="0" smtClean="0"/>
              <a:t>Vecchie regole (Patto di stabilità)</a:t>
            </a:r>
            <a:endParaRPr lang="it-IT" dirty="0"/>
          </a:p>
        </p:txBody>
      </p:sp>
      <p:sp>
        <p:nvSpPr>
          <p:cNvPr id="6" name="Segnaposto testo 5"/>
          <p:cNvSpPr>
            <a:spLocks noGrp="1"/>
          </p:cNvSpPr>
          <p:nvPr>
            <p:ph type="body" sz="quarter" idx="3"/>
          </p:nvPr>
        </p:nvSpPr>
        <p:spPr/>
        <p:txBody>
          <a:bodyPr/>
          <a:lstStyle/>
          <a:p>
            <a:r>
              <a:rPr lang="it-IT" dirty="0" smtClean="0"/>
              <a:t>Nuovo equilibrio finale di competenza</a:t>
            </a:r>
          </a:p>
        </p:txBody>
      </p:sp>
    </p:spTree>
    <p:extLst>
      <p:ext uri="{BB962C8B-B14F-4D97-AF65-F5344CB8AC3E}">
        <p14:creationId xmlns:p14="http://schemas.microsoft.com/office/powerpoint/2010/main" val="3896464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Dal patto di stabilità al pareggio di bilancio</a:t>
            </a:r>
            <a:endParaRPr lang="it-IT" dirty="0"/>
          </a:p>
        </p:txBody>
      </p:sp>
      <p:sp>
        <p:nvSpPr>
          <p:cNvPr id="5" name="Segnaposto contenuto 4"/>
          <p:cNvSpPr>
            <a:spLocks noGrp="1"/>
          </p:cNvSpPr>
          <p:nvPr>
            <p:ph sz="quarter" idx="2"/>
          </p:nvPr>
        </p:nvSpPr>
        <p:spPr/>
        <p:txBody>
          <a:bodyPr/>
          <a:lstStyle/>
          <a:p>
            <a:r>
              <a:rPr lang="it-IT" dirty="0" smtClean="0"/>
              <a:t>Se fossero ancora in vigore le vecchie regole del patto, nel bilancio 2016 avremmo potuto prevedere una capacità di pagamenti per investimenti di </a:t>
            </a:r>
            <a:r>
              <a:rPr lang="it-IT" b="1" dirty="0" smtClean="0"/>
              <a:t>€ 608.000.</a:t>
            </a:r>
            <a:endParaRPr lang="it-IT" b="1" dirty="0"/>
          </a:p>
        </p:txBody>
      </p:sp>
      <p:sp>
        <p:nvSpPr>
          <p:cNvPr id="7" name="Segnaposto contenuto 6"/>
          <p:cNvSpPr>
            <a:spLocks noGrp="1"/>
          </p:cNvSpPr>
          <p:nvPr>
            <p:ph sz="quarter" idx="4"/>
          </p:nvPr>
        </p:nvSpPr>
        <p:spPr>
          <a:xfrm>
            <a:off x="6400800" y="2438400"/>
            <a:ext cx="5181600" cy="4112302"/>
          </a:xfrm>
        </p:spPr>
        <p:txBody>
          <a:bodyPr>
            <a:normAutofit/>
          </a:bodyPr>
          <a:lstStyle/>
          <a:p>
            <a:r>
              <a:rPr lang="it-IT" dirty="0" smtClean="0"/>
              <a:t>Nel 2016, grazie all’esclusione dal calcolo delle gare già avviate nel 2015 (spese confluite nel FPV), sono previsti investimenti per </a:t>
            </a:r>
            <a:r>
              <a:rPr lang="it-IT" b="1" dirty="0" smtClean="0"/>
              <a:t>oltre € 1.000.000 </a:t>
            </a:r>
            <a:r>
              <a:rPr lang="it-IT" dirty="0" smtClean="0"/>
              <a:t>(</a:t>
            </a:r>
            <a:r>
              <a:rPr lang="it-IT" i="1" u="sng" dirty="0" smtClean="0"/>
              <a:t>compatibilmente con la disponibilità di cassa</a:t>
            </a:r>
            <a:r>
              <a:rPr lang="it-IT" dirty="0" smtClean="0"/>
              <a:t>). </a:t>
            </a:r>
            <a:endParaRPr lang="it-IT" dirty="0"/>
          </a:p>
        </p:txBody>
      </p:sp>
      <p:sp>
        <p:nvSpPr>
          <p:cNvPr id="4" name="Segnaposto testo 3"/>
          <p:cNvSpPr>
            <a:spLocks noGrp="1"/>
          </p:cNvSpPr>
          <p:nvPr>
            <p:ph type="body" sz="quarter" idx="1"/>
          </p:nvPr>
        </p:nvSpPr>
        <p:spPr/>
        <p:txBody>
          <a:bodyPr/>
          <a:lstStyle/>
          <a:p>
            <a:r>
              <a:rPr lang="it-IT" dirty="0" smtClean="0"/>
              <a:t>Vecchie regole (Patto di stabilità)</a:t>
            </a:r>
            <a:endParaRPr lang="it-IT" dirty="0"/>
          </a:p>
        </p:txBody>
      </p:sp>
      <p:sp>
        <p:nvSpPr>
          <p:cNvPr id="6" name="Segnaposto testo 5"/>
          <p:cNvSpPr>
            <a:spLocks noGrp="1"/>
          </p:cNvSpPr>
          <p:nvPr>
            <p:ph type="body" sz="quarter" idx="3"/>
          </p:nvPr>
        </p:nvSpPr>
        <p:spPr/>
        <p:txBody>
          <a:bodyPr/>
          <a:lstStyle/>
          <a:p>
            <a:r>
              <a:rPr lang="it-IT" dirty="0" smtClean="0"/>
              <a:t>Nuovo equilibrio finale di competenza</a:t>
            </a:r>
          </a:p>
        </p:txBody>
      </p:sp>
    </p:spTree>
    <p:extLst>
      <p:ext uri="{BB962C8B-B14F-4D97-AF65-F5344CB8AC3E}">
        <p14:creationId xmlns:p14="http://schemas.microsoft.com/office/powerpoint/2010/main" val="40452260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Confusa evoluzione del quadro dei tributi locali</a:t>
            </a:r>
            <a:endParaRPr lang="it-IT" dirty="0"/>
          </a:p>
        </p:txBody>
      </p:sp>
      <p:sp>
        <p:nvSpPr>
          <p:cNvPr id="5" name="Segnaposto contenuto 4"/>
          <p:cNvSpPr>
            <a:spLocks noGrp="1"/>
          </p:cNvSpPr>
          <p:nvPr>
            <p:ph sz="quarter" idx="2"/>
          </p:nvPr>
        </p:nvSpPr>
        <p:spPr>
          <a:xfrm>
            <a:off x="812800" y="2438400"/>
            <a:ext cx="5181600" cy="4112302"/>
          </a:xfrm>
        </p:spPr>
        <p:txBody>
          <a:bodyPr>
            <a:normAutofit/>
          </a:bodyPr>
          <a:lstStyle/>
          <a:p>
            <a:r>
              <a:rPr lang="it-IT" sz="1800" dirty="0"/>
              <a:t>ABOLITA L’IMU SULL’ABITAZIONE PRINCIPALE E SUI FABBRICATI RURALI </a:t>
            </a:r>
            <a:r>
              <a:rPr lang="it-IT" sz="1800" dirty="0" smtClean="0"/>
              <a:t>STRUMENTALI</a:t>
            </a:r>
          </a:p>
          <a:p>
            <a:r>
              <a:rPr lang="it-IT" sz="1800" dirty="0"/>
              <a:t>ISTITUITA LA “MINI-IMU</a:t>
            </a:r>
            <a:r>
              <a:rPr lang="it-IT" sz="1800" dirty="0" smtClean="0"/>
              <a:t>”</a:t>
            </a:r>
          </a:p>
          <a:p>
            <a:r>
              <a:rPr lang="it-IT" sz="1800" dirty="0"/>
              <a:t>L’ESENZIONE IMU PER I BENI </a:t>
            </a:r>
            <a:r>
              <a:rPr lang="it-IT" sz="1800" dirty="0" smtClean="0"/>
              <a:t>MERCE</a:t>
            </a:r>
          </a:p>
          <a:p>
            <a:r>
              <a:rPr lang="it-IT" sz="1800" dirty="0"/>
              <a:t>CAMBIA LA RIPARTIZIONE DEL GETTITO IMU TRA STATO E COMUNE: E’ RISERVATO ALLO STATO IL GETTITO RELATIVO AI SOLI FABBRICATI CENSITI IN CATEGORIA “D</a:t>
            </a:r>
            <a:r>
              <a:rPr lang="it-IT" sz="1800" dirty="0" smtClean="0"/>
              <a:t>”</a:t>
            </a:r>
          </a:p>
          <a:p>
            <a:r>
              <a:rPr lang="it-IT" sz="1800" dirty="0"/>
              <a:t>VIENE ISTITUITA LA TARES, NUOVO PRELIEVO SUI RIFIUTI, IN SOSTITUZIONE DELLA TARSU. </a:t>
            </a:r>
            <a:endParaRPr lang="it-IT" sz="1800" dirty="0" smtClean="0"/>
          </a:p>
          <a:p>
            <a:endParaRPr lang="it-IT" b="1" dirty="0"/>
          </a:p>
        </p:txBody>
      </p:sp>
      <p:sp>
        <p:nvSpPr>
          <p:cNvPr id="7" name="Segnaposto contenuto 6"/>
          <p:cNvSpPr>
            <a:spLocks noGrp="1"/>
          </p:cNvSpPr>
          <p:nvPr>
            <p:ph sz="quarter" idx="4"/>
          </p:nvPr>
        </p:nvSpPr>
        <p:spPr>
          <a:xfrm>
            <a:off x="6400800" y="2438400"/>
            <a:ext cx="5181600" cy="4112302"/>
          </a:xfrm>
        </p:spPr>
        <p:txBody>
          <a:bodyPr>
            <a:normAutofit fontScale="62500" lnSpcReduction="20000"/>
          </a:bodyPr>
          <a:lstStyle/>
          <a:p>
            <a:r>
              <a:rPr lang="it-IT" dirty="0"/>
              <a:t>VIENE ISTITUITA LA IUC  COMPOSTA DA IMU, TASI E </a:t>
            </a:r>
            <a:r>
              <a:rPr lang="it-IT" dirty="0" smtClean="0"/>
              <a:t>TARI</a:t>
            </a:r>
          </a:p>
          <a:p>
            <a:r>
              <a:rPr lang="it-IT" dirty="0" smtClean="0"/>
              <a:t>A </a:t>
            </a:r>
            <a:r>
              <a:rPr lang="it-IT" dirty="0"/>
              <a:t>DIFFERENZA DELL’IMU, LA TASI VIENE PAGATA ANCHE DAGLI INQUILINI, PERTANTO IL COMUNE E’ COSTRETTO A COSTRUIRE UNA NUOVA BANCA, AD INVESTIRE SU NUOVI SOFTWARE GESTIONALI, OLTRE CHE A REDIGERE UN NUOVO REGOLAMENTO IUC</a:t>
            </a:r>
            <a:r>
              <a:rPr lang="it-IT" dirty="0" smtClean="0"/>
              <a:t>.</a:t>
            </a:r>
          </a:p>
          <a:p>
            <a:r>
              <a:rPr lang="it-IT" dirty="0"/>
              <a:t>LA TARES VIENE SOSTITUITA DALLA </a:t>
            </a:r>
            <a:r>
              <a:rPr lang="it-IT" dirty="0" smtClean="0"/>
              <a:t>TAR</a:t>
            </a:r>
          </a:p>
          <a:p>
            <a:r>
              <a:rPr lang="it-IT" dirty="0" smtClean="0"/>
              <a:t>UN DECRETO PUBBLICATO SOLO A DICEMBRE </a:t>
            </a:r>
            <a:r>
              <a:rPr lang="it-IT" dirty="0"/>
              <a:t>IMPONE L’IMU SUI TERRENI AGRICOLI DI TUTTO IL TERRITORIO COMUNALE A DECORRERE DAL </a:t>
            </a:r>
            <a:r>
              <a:rPr lang="it-IT" dirty="0" smtClean="0"/>
              <a:t>01.01.2014, PRIMA ESENTI.</a:t>
            </a:r>
            <a:endParaRPr lang="it-IT" dirty="0"/>
          </a:p>
          <a:p>
            <a:endParaRPr lang="it-IT" dirty="0"/>
          </a:p>
          <a:p>
            <a:endParaRPr lang="it-IT" dirty="0"/>
          </a:p>
          <a:p>
            <a:endParaRPr lang="it-IT" dirty="0"/>
          </a:p>
        </p:txBody>
      </p:sp>
      <p:sp>
        <p:nvSpPr>
          <p:cNvPr id="4" name="Segnaposto testo 3"/>
          <p:cNvSpPr>
            <a:spLocks noGrp="1"/>
          </p:cNvSpPr>
          <p:nvPr>
            <p:ph type="body" sz="quarter" idx="1"/>
          </p:nvPr>
        </p:nvSpPr>
        <p:spPr/>
        <p:txBody>
          <a:bodyPr>
            <a:normAutofit/>
          </a:bodyPr>
          <a:lstStyle/>
          <a:p>
            <a:r>
              <a:rPr lang="it-IT" sz="3600" dirty="0" smtClean="0"/>
              <a:t>Nel 2013…</a:t>
            </a:r>
            <a:endParaRPr lang="it-IT" sz="3600" dirty="0"/>
          </a:p>
        </p:txBody>
      </p:sp>
      <p:sp>
        <p:nvSpPr>
          <p:cNvPr id="6" name="Segnaposto testo 5"/>
          <p:cNvSpPr>
            <a:spLocks noGrp="1"/>
          </p:cNvSpPr>
          <p:nvPr>
            <p:ph type="body" sz="quarter" idx="3"/>
          </p:nvPr>
        </p:nvSpPr>
        <p:spPr/>
        <p:txBody>
          <a:bodyPr>
            <a:normAutofit/>
          </a:bodyPr>
          <a:lstStyle/>
          <a:p>
            <a:r>
              <a:rPr lang="it-IT" sz="3600" dirty="0"/>
              <a:t>Nel </a:t>
            </a:r>
            <a:r>
              <a:rPr lang="it-IT" sz="3600" dirty="0" smtClean="0"/>
              <a:t>2014…</a:t>
            </a:r>
            <a:endParaRPr lang="it-IT" sz="3600" dirty="0"/>
          </a:p>
        </p:txBody>
      </p:sp>
    </p:spTree>
    <p:extLst>
      <p:ext uri="{BB962C8B-B14F-4D97-AF65-F5344CB8AC3E}">
        <p14:creationId xmlns:p14="http://schemas.microsoft.com/office/powerpoint/2010/main" val="2548328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600" dirty="0" smtClean="0"/>
              <a:t>Gettito tributario dopo la Legge di Stabilità 2016</a:t>
            </a:r>
            <a:endParaRPr lang="it-IT" sz="3600" dirty="0"/>
          </a:p>
        </p:txBody>
      </p:sp>
      <p:sp>
        <p:nvSpPr>
          <p:cNvPr id="3" name="Segnaposto contenuto 2"/>
          <p:cNvSpPr>
            <a:spLocks noGrp="1"/>
          </p:cNvSpPr>
          <p:nvPr>
            <p:ph sz="quarter" idx="1"/>
          </p:nvPr>
        </p:nvSpPr>
        <p:spPr>
          <a:xfrm>
            <a:off x="816864" y="1600200"/>
            <a:ext cx="10871200" cy="1847538"/>
          </a:xfrm>
        </p:spPr>
        <p:txBody>
          <a:bodyPr>
            <a:normAutofit/>
          </a:bodyPr>
          <a:lstStyle/>
          <a:p>
            <a:pPr marL="0" indent="0">
              <a:buNone/>
            </a:pPr>
            <a:r>
              <a:rPr lang="it-IT" sz="2000" dirty="0" smtClean="0"/>
              <a:t>La Legge di Stabilità 2016 ha previsto una serie di modifiche al quadro dei tributi locali (reintrodotta l’esenzione IMU per i terreni agricoli, esentate dalla tasi le </a:t>
            </a:r>
            <a:r>
              <a:rPr lang="it-IT" sz="2000" dirty="0"/>
              <a:t>abitazioni principali, </a:t>
            </a:r>
            <a:r>
              <a:rPr lang="it-IT" sz="2000" dirty="0" smtClean="0"/>
              <a:t>ridotte del 25% IMU e TASI sugli immobili locati a canone concordato…) che determinano un minor gettito di circa 340.000 euro, in parte compensato da maggiori trasferimenti statali (dettaglio nella slide seguente):</a:t>
            </a:r>
          </a:p>
          <a:p>
            <a:pPr marL="0" indent="0">
              <a:buNone/>
            </a:pPr>
            <a:endParaRPr lang="it-IT" sz="2400" dirty="0"/>
          </a:p>
        </p:txBody>
      </p:sp>
      <p:graphicFrame>
        <p:nvGraphicFramePr>
          <p:cNvPr id="6" name="Tabella 5"/>
          <p:cNvGraphicFramePr>
            <a:graphicFrameLocks noGrp="1"/>
          </p:cNvGraphicFramePr>
          <p:nvPr>
            <p:extLst>
              <p:ext uri="{D42A27DB-BD31-4B8C-83A1-F6EECF244321}">
                <p14:modId xmlns:p14="http://schemas.microsoft.com/office/powerpoint/2010/main" val="3677862678"/>
              </p:ext>
            </p:extLst>
          </p:nvPr>
        </p:nvGraphicFramePr>
        <p:xfrm>
          <a:off x="1611729" y="3327818"/>
          <a:ext cx="8641543" cy="3303971"/>
        </p:xfrm>
        <a:graphic>
          <a:graphicData uri="http://schemas.openxmlformats.org/drawingml/2006/table">
            <a:tbl>
              <a:tblPr firstRow="1" firstCol="1" bandRow="1">
                <a:tableStyleId>{5C22544A-7EE6-4342-B048-85BDC9FD1C3A}</a:tableStyleId>
              </a:tblPr>
              <a:tblGrid>
                <a:gridCol w="4846323"/>
                <a:gridCol w="1808305"/>
                <a:gridCol w="1986915"/>
              </a:tblGrid>
              <a:tr h="278975">
                <a:tc gridSpan="3">
                  <a:txBody>
                    <a:bodyPr/>
                    <a:lstStyle/>
                    <a:p>
                      <a:pPr algn="ctr">
                        <a:lnSpc>
                          <a:spcPct val="107000"/>
                        </a:lnSpc>
                        <a:spcBef>
                          <a:spcPts val="200"/>
                        </a:spcBef>
                        <a:spcAft>
                          <a:spcPts val="865"/>
                        </a:spcAft>
                      </a:pPr>
                      <a:r>
                        <a:rPr lang="it-IT" sz="1600" kern="1000" dirty="0" smtClean="0">
                          <a:effectLst/>
                        </a:rPr>
                        <a:t>MINOR GETTITO DOPO LEGGE STABILITA’ 2016</a:t>
                      </a:r>
                      <a:endParaRPr lang="it-IT" sz="1600" kern="1000" dirty="0">
                        <a:effectLst/>
                      </a:endParaRPr>
                    </a:p>
                  </a:txBody>
                  <a:tcPr marL="17780" marR="19050" marT="13335" marB="2540"/>
                </a:tc>
                <a:tc hMerge="1">
                  <a:txBody>
                    <a:bodyPr/>
                    <a:lstStyle/>
                    <a:p>
                      <a:pPr>
                        <a:lnSpc>
                          <a:spcPct val="107000"/>
                        </a:lnSpc>
                        <a:spcBef>
                          <a:spcPts val="200"/>
                        </a:spcBef>
                        <a:spcAft>
                          <a:spcPts val="800"/>
                        </a:spcAft>
                      </a:pPr>
                      <a:endParaRPr lang="it-IT" sz="1000" kern="1000" dirty="0">
                        <a:solidFill>
                          <a:srgbClr val="595959"/>
                        </a:solidFill>
                        <a:effectLst/>
                        <a:latin typeface="Cambria" panose="02040503050406030204" pitchFamily="18" charset="0"/>
                        <a:ea typeface="Cambria" panose="02040503050406030204" pitchFamily="18" charset="0"/>
                        <a:cs typeface="Angsana New" panose="02020603050405020304" pitchFamily="18" charset="-34"/>
                      </a:endParaRPr>
                    </a:p>
                  </a:txBody>
                  <a:tcPr marL="17780" marR="19050" marT="13335" marB="2540"/>
                </a:tc>
                <a:tc hMerge="1">
                  <a:txBody>
                    <a:bodyPr/>
                    <a:lstStyle/>
                    <a:p>
                      <a:pPr marL="308610" algn="r">
                        <a:lnSpc>
                          <a:spcPct val="107000"/>
                        </a:lnSpc>
                        <a:spcBef>
                          <a:spcPts val="200"/>
                        </a:spcBef>
                        <a:spcAft>
                          <a:spcPts val="1730"/>
                        </a:spcAft>
                      </a:pPr>
                      <a:endParaRPr lang="it-IT" sz="1000" kern="1000" dirty="0">
                        <a:solidFill>
                          <a:srgbClr val="595959"/>
                        </a:solidFill>
                        <a:effectLst/>
                        <a:latin typeface="Cambria" panose="02040503050406030204" pitchFamily="18" charset="0"/>
                        <a:ea typeface="Cambria" panose="02040503050406030204" pitchFamily="18" charset="0"/>
                        <a:cs typeface="Angsana New" panose="02020603050405020304" pitchFamily="18" charset="-34"/>
                      </a:endParaRPr>
                    </a:p>
                  </a:txBody>
                  <a:tcPr marL="17780" marR="19050" marT="13335" marB="2540" anchor="ctr"/>
                </a:tc>
              </a:tr>
              <a:tr h="428354">
                <a:tc>
                  <a:txBody>
                    <a:bodyPr/>
                    <a:lstStyle/>
                    <a:p>
                      <a:pPr>
                        <a:lnSpc>
                          <a:spcPct val="107000"/>
                        </a:lnSpc>
                        <a:spcBef>
                          <a:spcPts val="200"/>
                        </a:spcBef>
                        <a:spcAft>
                          <a:spcPts val="0"/>
                        </a:spcAft>
                      </a:pPr>
                      <a:r>
                        <a:rPr lang="it-IT" sz="1600" kern="1000" dirty="0" smtClean="0">
                          <a:effectLst/>
                        </a:rPr>
                        <a:t>IMU </a:t>
                      </a:r>
                      <a:r>
                        <a:rPr lang="it-IT" sz="1600" kern="1000" dirty="0">
                          <a:effectLst/>
                        </a:rPr>
                        <a:t>TERRENI AGRICOLI - SU BASE INCASSI 2015</a:t>
                      </a:r>
                      <a:endParaRPr lang="it-IT" sz="1600" kern="1000" dirty="0">
                        <a:solidFill>
                          <a:srgbClr val="595959"/>
                        </a:solidFill>
                        <a:effectLst/>
                        <a:latin typeface="Cambria" panose="02040503050406030204" pitchFamily="18" charset="0"/>
                        <a:ea typeface="Cambria" panose="02040503050406030204" pitchFamily="18" charset="0"/>
                        <a:cs typeface="Angsana New" panose="02020603050405020304" pitchFamily="18" charset="-34"/>
                      </a:endParaRPr>
                    </a:p>
                  </a:txBody>
                  <a:tcPr marL="17780" marR="19050" marT="13335" marB="2540" anchor="b"/>
                </a:tc>
                <a:tc>
                  <a:txBody>
                    <a:bodyPr/>
                    <a:lstStyle/>
                    <a:p>
                      <a:pPr>
                        <a:lnSpc>
                          <a:spcPct val="107000"/>
                        </a:lnSpc>
                        <a:spcBef>
                          <a:spcPts val="200"/>
                        </a:spcBef>
                        <a:spcAft>
                          <a:spcPts val="800"/>
                        </a:spcAft>
                      </a:pPr>
                      <a:r>
                        <a:rPr lang="it-IT" sz="1800" kern="1000">
                          <a:effectLst/>
                        </a:rPr>
                        <a:t> </a:t>
                      </a:r>
                      <a:endParaRPr lang="it-IT" sz="1800" kern="1000">
                        <a:solidFill>
                          <a:srgbClr val="595959"/>
                        </a:solidFill>
                        <a:effectLst/>
                        <a:latin typeface="Cambria" panose="02040503050406030204" pitchFamily="18" charset="0"/>
                        <a:ea typeface="Cambria" panose="02040503050406030204" pitchFamily="18" charset="0"/>
                        <a:cs typeface="Angsana New" panose="02020603050405020304" pitchFamily="18" charset="-34"/>
                      </a:endParaRPr>
                    </a:p>
                  </a:txBody>
                  <a:tcPr marL="17780" marR="19050" marT="13335" marB="2540"/>
                </a:tc>
                <a:tc>
                  <a:txBody>
                    <a:bodyPr/>
                    <a:lstStyle/>
                    <a:p>
                      <a:pPr marL="357505" algn="r">
                        <a:lnSpc>
                          <a:spcPct val="107000"/>
                        </a:lnSpc>
                        <a:spcBef>
                          <a:spcPts val="200"/>
                        </a:spcBef>
                        <a:spcAft>
                          <a:spcPts val="0"/>
                        </a:spcAft>
                      </a:pPr>
                      <a:r>
                        <a:rPr lang="it-IT" sz="1800" kern="1000" dirty="0" smtClean="0">
                          <a:effectLst/>
                        </a:rPr>
                        <a:t>- 58.500</a:t>
                      </a:r>
                      <a:endParaRPr lang="it-IT" sz="1800" kern="1000" dirty="0">
                        <a:solidFill>
                          <a:srgbClr val="595959"/>
                        </a:solidFill>
                        <a:effectLst/>
                        <a:latin typeface="Cambria" panose="02040503050406030204" pitchFamily="18" charset="0"/>
                        <a:ea typeface="Cambria" panose="02040503050406030204" pitchFamily="18" charset="0"/>
                        <a:cs typeface="Angsana New" panose="02020603050405020304" pitchFamily="18" charset="-34"/>
                      </a:endParaRPr>
                    </a:p>
                  </a:txBody>
                  <a:tcPr marL="17780" marR="19050" marT="13335" marB="2540" anchor="b"/>
                </a:tc>
              </a:tr>
              <a:tr h="288610">
                <a:tc>
                  <a:txBody>
                    <a:bodyPr/>
                    <a:lstStyle/>
                    <a:p>
                      <a:pPr>
                        <a:lnSpc>
                          <a:spcPct val="107000"/>
                        </a:lnSpc>
                        <a:spcBef>
                          <a:spcPts val="200"/>
                        </a:spcBef>
                        <a:spcAft>
                          <a:spcPts val="0"/>
                        </a:spcAft>
                      </a:pPr>
                      <a:r>
                        <a:rPr lang="it-IT" sz="1600" kern="1000">
                          <a:effectLst/>
                        </a:rPr>
                        <a:t>TASI ABITAZIONE PRINCIPALE</a:t>
                      </a:r>
                      <a:endParaRPr lang="it-IT" sz="1600" kern="1000">
                        <a:solidFill>
                          <a:srgbClr val="595959"/>
                        </a:solidFill>
                        <a:effectLst/>
                        <a:latin typeface="Cambria" panose="02040503050406030204" pitchFamily="18" charset="0"/>
                        <a:ea typeface="Cambria" panose="02040503050406030204" pitchFamily="18" charset="0"/>
                        <a:cs typeface="Angsana New" panose="02020603050405020304" pitchFamily="18" charset="-34"/>
                      </a:endParaRPr>
                    </a:p>
                  </a:txBody>
                  <a:tcPr marL="17780" marR="19050" marT="13335" marB="2540"/>
                </a:tc>
                <a:tc>
                  <a:txBody>
                    <a:bodyPr/>
                    <a:lstStyle/>
                    <a:p>
                      <a:pPr>
                        <a:lnSpc>
                          <a:spcPct val="107000"/>
                        </a:lnSpc>
                        <a:spcBef>
                          <a:spcPts val="200"/>
                        </a:spcBef>
                        <a:spcAft>
                          <a:spcPts val="800"/>
                        </a:spcAft>
                      </a:pPr>
                      <a:r>
                        <a:rPr lang="it-IT" sz="1800" kern="1000">
                          <a:effectLst/>
                        </a:rPr>
                        <a:t> </a:t>
                      </a:r>
                      <a:endParaRPr lang="it-IT" sz="1800" kern="1000">
                        <a:solidFill>
                          <a:srgbClr val="595959"/>
                        </a:solidFill>
                        <a:effectLst/>
                        <a:latin typeface="Cambria" panose="02040503050406030204" pitchFamily="18" charset="0"/>
                        <a:ea typeface="Cambria" panose="02040503050406030204" pitchFamily="18" charset="0"/>
                        <a:cs typeface="Angsana New" panose="02020603050405020304" pitchFamily="18" charset="-34"/>
                      </a:endParaRPr>
                    </a:p>
                  </a:txBody>
                  <a:tcPr marL="17780" marR="19050" marT="13335" marB="2540"/>
                </a:tc>
                <a:tc>
                  <a:txBody>
                    <a:bodyPr/>
                    <a:lstStyle/>
                    <a:p>
                      <a:pPr marL="308610" algn="r">
                        <a:lnSpc>
                          <a:spcPct val="107000"/>
                        </a:lnSpc>
                        <a:spcBef>
                          <a:spcPts val="200"/>
                        </a:spcBef>
                        <a:spcAft>
                          <a:spcPts val="0"/>
                        </a:spcAft>
                      </a:pPr>
                      <a:r>
                        <a:rPr lang="it-IT" sz="1800" kern="1000" dirty="0" smtClean="0">
                          <a:effectLst/>
                        </a:rPr>
                        <a:t>- 277.500</a:t>
                      </a:r>
                      <a:endParaRPr lang="it-IT" sz="1800" kern="1000" dirty="0">
                        <a:solidFill>
                          <a:srgbClr val="595959"/>
                        </a:solidFill>
                        <a:effectLst/>
                        <a:latin typeface="Cambria" panose="02040503050406030204" pitchFamily="18" charset="0"/>
                        <a:ea typeface="Cambria" panose="02040503050406030204" pitchFamily="18" charset="0"/>
                        <a:cs typeface="Angsana New" panose="02020603050405020304" pitchFamily="18" charset="-34"/>
                      </a:endParaRPr>
                    </a:p>
                  </a:txBody>
                  <a:tcPr marL="17780" marR="19050" marT="13335" marB="2540"/>
                </a:tc>
              </a:tr>
              <a:tr h="428354">
                <a:tc>
                  <a:txBody>
                    <a:bodyPr/>
                    <a:lstStyle/>
                    <a:p>
                      <a:pPr>
                        <a:lnSpc>
                          <a:spcPct val="107000"/>
                        </a:lnSpc>
                        <a:spcBef>
                          <a:spcPts val="200"/>
                        </a:spcBef>
                        <a:spcAft>
                          <a:spcPts val="0"/>
                        </a:spcAft>
                      </a:pPr>
                      <a:r>
                        <a:rPr lang="it-IT" sz="1600" kern="1000">
                          <a:effectLst/>
                        </a:rPr>
                        <a:t>TASI ABITAZIONE PRINCIPALE DEGLI INQUILINI</a:t>
                      </a:r>
                      <a:endParaRPr lang="it-IT" sz="1600" kern="1000">
                        <a:solidFill>
                          <a:srgbClr val="595959"/>
                        </a:solidFill>
                        <a:effectLst/>
                        <a:latin typeface="Cambria" panose="02040503050406030204" pitchFamily="18" charset="0"/>
                        <a:ea typeface="Cambria" panose="02040503050406030204" pitchFamily="18" charset="0"/>
                        <a:cs typeface="Angsana New" panose="02020603050405020304" pitchFamily="18" charset="-34"/>
                      </a:endParaRPr>
                    </a:p>
                  </a:txBody>
                  <a:tcPr marL="17780" marR="19050" marT="13335" marB="2540"/>
                </a:tc>
                <a:tc>
                  <a:txBody>
                    <a:bodyPr/>
                    <a:lstStyle/>
                    <a:p>
                      <a:pPr>
                        <a:lnSpc>
                          <a:spcPct val="107000"/>
                        </a:lnSpc>
                        <a:spcBef>
                          <a:spcPts val="200"/>
                        </a:spcBef>
                        <a:spcAft>
                          <a:spcPts val="800"/>
                        </a:spcAft>
                      </a:pPr>
                      <a:r>
                        <a:rPr lang="it-IT" sz="1800" kern="1000">
                          <a:effectLst/>
                        </a:rPr>
                        <a:t> </a:t>
                      </a:r>
                      <a:endParaRPr lang="it-IT" sz="1800" kern="1000">
                        <a:solidFill>
                          <a:srgbClr val="595959"/>
                        </a:solidFill>
                        <a:effectLst/>
                        <a:latin typeface="Cambria" panose="02040503050406030204" pitchFamily="18" charset="0"/>
                        <a:ea typeface="Cambria" panose="02040503050406030204" pitchFamily="18" charset="0"/>
                        <a:cs typeface="Angsana New" panose="02020603050405020304" pitchFamily="18" charset="-34"/>
                      </a:endParaRPr>
                    </a:p>
                  </a:txBody>
                  <a:tcPr marL="17780" marR="19050" marT="13335" marB="2540"/>
                </a:tc>
                <a:tc>
                  <a:txBody>
                    <a:bodyPr/>
                    <a:lstStyle/>
                    <a:p>
                      <a:pPr marL="406400" algn="r">
                        <a:lnSpc>
                          <a:spcPct val="107000"/>
                        </a:lnSpc>
                        <a:spcBef>
                          <a:spcPts val="200"/>
                        </a:spcBef>
                        <a:spcAft>
                          <a:spcPts val="0"/>
                        </a:spcAft>
                      </a:pPr>
                      <a:r>
                        <a:rPr lang="it-IT" sz="1800" kern="1000" dirty="0" smtClean="0">
                          <a:effectLst/>
                        </a:rPr>
                        <a:t>- 5.000</a:t>
                      </a:r>
                      <a:endParaRPr lang="it-IT" sz="1800" kern="1000" dirty="0">
                        <a:solidFill>
                          <a:srgbClr val="595959"/>
                        </a:solidFill>
                        <a:effectLst/>
                        <a:latin typeface="Cambria" panose="02040503050406030204" pitchFamily="18" charset="0"/>
                        <a:ea typeface="Cambria" panose="02040503050406030204" pitchFamily="18" charset="0"/>
                        <a:cs typeface="Angsana New" panose="02020603050405020304" pitchFamily="18" charset="-34"/>
                      </a:endParaRPr>
                    </a:p>
                  </a:txBody>
                  <a:tcPr marL="17780" marR="19050" marT="13335" marB="2540"/>
                </a:tc>
              </a:tr>
              <a:tr h="428354">
                <a:tc>
                  <a:txBody>
                    <a:bodyPr/>
                    <a:lstStyle/>
                    <a:p>
                      <a:pPr>
                        <a:lnSpc>
                          <a:spcPct val="107000"/>
                        </a:lnSpc>
                        <a:spcBef>
                          <a:spcPts val="200"/>
                        </a:spcBef>
                        <a:spcAft>
                          <a:spcPts val="0"/>
                        </a:spcAft>
                      </a:pPr>
                      <a:r>
                        <a:rPr lang="it-IT" sz="1600" kern="1000" dirty="0">
                          <a:effectLst/>
                        </a:rPr>
                        <a:t>TASI, MINORE INTROITO IMBULLONATI IMMOBILI DI CAT. D, STIMATO</a:t>
                      </a:r>
                      <a:endParaRPr lang="it-IT" sz="1600" kern="1000" dirty="0">
                        <a:solidFill>
                          <a:srgbClr val="595959"/>
                        </a:solidFill>
                        <a:effectLst/>
                        <a:latin typeface="Cambria" panose="02040503050406030204" pitchFamily="18" charset="0"/>
                        <a:ea typeface="Cambria" panose="02040503050406030204" pitchFamily="18" charset="0"/>
                        <a:cs typeface="Angsana New" panose="02020603050405020304" pitchFamily="18" charset="-34"/>
                      </a:endParaRPr>
                    </a:p>
                  </a:txBody>
                  <a:tcPr marL="17780" marR="19050" marT="13335" marB="2540"/>
                </a:tc>
                <a:tc>
                  <a:txBody>
                    <a:bodyPr/>
                    <a:lstStyle/>
                    <a:p>
                      <a:pPr>
                        <a:lnSpc>
                          <a:spcPct val="107000"/>
                        </a:lnSpc>
                        <a:spcBef>
                          <a:spcPts val="200"/>
                        </a:spcBef>
                        <a:spcAft>
                          <a:spcPts val="800"/>
                        </a:spcAft>
                      </a:pPr>
                      <a:r>
                        <a:rPr lang="it-IT" sz="1800" kern="1000">
                          <a:effectLst/>
                        </a:rPr>
                        <a:t> </a:t>
                      </a:r>
                      <a:endParaRPr lang="it-IT" sz="1800" kern="1000">
                        <a:solidFill>
                          <a:srgbClr val="595959"/>
                        </a:solidFill>
                        <a:effectLst/>
                        <a:latin typeface="Cambria" panose="02040503050406030204" pitchFamily="18" charset="0"/>
                        <a:ea typeface="Cambria" panose="02040503050406030204" pitchFamily="18" charset="0"/>
                        <a:cs typeface="Angsana New" panose="02020603050405020304" pitchFamily="18" charset="-34"/>
                      </a:endParaRPr>
                    </a:p>
                  </a:txBody>
                  <a:tcPr marL="17780" marR="19050" marT="13335" marB="2540"/>
                </a:tc>
                <a:tc>
                  <a:txBody>
                    <a:bodyPr/>
                    <a:lstStyle/>
                    <a:p>
                      <a:pPr marL="406400" algn="r">
                        <a:lnSpc>
                          <a:spcPct val="107000"/>
                        </a:lnSpc>
                        <a:spcBef>
                          <a:spcPts val="200"/>
                        </a:spcBef>
                        <a:spcAft>
                          <a:spcPts val="0"/>
                        </a:spcAft>
                      </a:pPr>
                      <a:r>
                        <a:rPr lang="it-IT" sz="1800" kern="1000" dirty="0" smtClean="0">
                          <a:effectLst/>
                        </a:rPr>
                        <a:t>- 2.400</a:t>
                      </a:r>
                      <a:endParaRPr lang="it-IT" sz="1800" kern="1000" dirty="0">
                        <a:solidFill>
                          <a:srgbClr val="595959"/>
                        </a:solidFill>
                        <a:effectLst/>
                        <a:latin typeface="Cambria" panose="02040503050406030204" pitchFamily="18" charset="0"/>
                        <a:ea typeface="Cambria" panose="02040503050406030204" pitchFamily="18" charset="0"/>
                        <a:cs typeface="Angsana New" panose="02020603050405020304" pitchFamily="18" charset="-34"/>
                      </a:endParaRPr>
                    </a:p>
                  </a:txBody>
                  <a:tcPr marL="17780" marR="19050" marT="13335" marB="2540"/>
                </a:tc>
              </a:tr>
              <a:tr h="920533">
                <a:tc>
                  <a:txBody>
                    <a:bodyPr/>
                    <a:lstStyle/>
                    <a:p>
                      <a:pPr>
                        <a:lnSpc>
                          <a:spcPct val="107000"/>
                        </a:lnSpc>
                        <a:spcBef>
                          <a:spcPts val="200"/>
                        </a:spcBef>
                        <a:spcAft>
                          <a:spcPts val="0"/>
                        </a:spcAft>
                      </a:pPr>
                      <a:r>
                        <a:rPr lang="it-IT" sz="2400" kern="1000" dirty="0" smtClean="0">
                          <a:effectLst/>
                        </a:rPr>
                        <a:t>TOTALE </a:t>
                      </a:r>
                      <a:r>
                        <a:rPr lang="it-IT" sz="2400" kern="1000" dirty="0">
                          <a:effectLst/>
                        </a:rPr>
                        <a:t>MINOR GETTITO 2016</a:t>
                      </a:r>
                      <a:endParaRPr lang="it-IT" sz="2400" kern="1000" dirty="0">
                        <a:solidFill>
                          <a:srgbClr val="595959"/>
                        </a:solidFill>
                        <a:effectLst/>
                        <a:latin typeface="Cambria" panose="02040503050406030204" pitchFamily="18" charset="0"/>
                        <a:ea typeface="Cambria" panose="02040503050406030204" pitchFamily="18" charset="0"/>
                        <a:cs typeface="Angsana New" panose="02020603050405020304" pitchFamily="18" charset="-34"/>
                      </a:endParaRPr>
                    </a:p>
                  </a:txBody>
                  <a:tcPr marL="17780" marR="19050" marT="13335" marB="2540"/>
                </a:tc>
                <a:tc gridSpan="2">
                  <a:txBody>
                    <a:bodyPr/>
                    <a:lstStyle/>
                    <a:p>
                      <a:pPr>
                        <a:lnSpc>
                          <a:spcPct val="107000"/>
                        </a:lnSpc>
                        <a:spcBef>
                          <a:spcPts val="200"/>
                        </a:spcBef>
                        <a:spcAft>
                          <a:spcPts val="800"/>
                        </a:spcAft>
                      </a:pPr>
                      <a:r>
                        <a:rPr lang="it-IT" sz="1800" kern="1000" dirty="0">
                          <a:effectLst/>
                        </a:rPr>
                        <a:t> </a:t>
                      </a:r>
                      <a:endParaRPr lang="it-IT" sz="1800" kern="1000" dirty="0">
                        <a:solidFill>
                          <a:srgbClr val="595959"/>
                        </a:solidFill>
                        <a:effectLst/>
                        <a:latin typeface="Cambria" panose="02040503050406030204" pitchFamily="18" charset="0"/>
                        <a:ea typeface="Cambria" panose="02040503050406030204" pitchFamily="18" charset="0"/>
                        <a:cs typeface="Angsana New" panose="02020603050405020304" pitchFamily="18" charset="-34"/>
                      </a:endParaRPr>
                    </a:p>
                    <a:p>
                      <a:pPr algn="r">
                        <a:lnSpc>
                          <a:spcPct val="107000"/>
                        </a:lnSpc>
                        <a:spcBef>
                          <a:spcPts val="200"/>
                        </a:spcBef>
                        <a:spcAft>
                          <a:spcPts val="0"/>
                        </a:spcAft>
                      </a:pPr>
                      <a:r>
                        <a:rPr lang="it-IT" sz="2800" b="1" kern="1000" dirty="0">
                          <a:effectLst/>
                        </a:rPr>
                        <a:t>343.400</a:t>
                      </a:r>
                      <a:endParaRPr lang="it-IT" sz="2800" b="1" kern="1000" dirty="0">
                        <a:solidFill>
                          <a:srgbClr val="595959"/>
                        </a:solidFill>
                        <a:effectLst/>
                        <a:latin typeface="Cambria" panose="02040503050406030204" pitchFamily="18" charset="0"/>
                        <a:ea typeface="Cambria" panose="02040503050406030204" pitchFamily="18" charset="0"/>
                        <a:cs typeface="Angsana New" panose="02020603050405020304" pitchFamily="18" charset="-34"/>
                      </a:endParaRPr>
                    </a:p>
                    <a:p>
                      <a:pPr algn="r">
                        <a:lnSpc>
                          <a:spcPct val="107000"/>
                        </a:lnSpc>
                        <a:spcBef>
                          <a:spcPts val="200"/>
                        </a:spcBef>
                        <a:spcAft>
                          <a:spcPts val="800"/>
                        </a:spcAft>
                      </a:pPr>
                      <a:r>
                        <a:rPr lang="it-IT" sz="1800" kern="1000" dirty="0">
                          <a:effectLst/>
                        </a:rPr>
                        <a:t> </a:t>
                      </a:r>
                      <a:endParaRPr lang="it-IT" sz="1800" kern="1000" dirty="0">
                        <a:solidFill>
                          <a:srgbClr val="595959"/>
                        </a:solidFill>
                        <a:effectLst/>
                        <a:latin typeface="Cambria" panose="02040503050406030204" pitchFamily="18" charset="0"/>
                        <a:ea typeface="Cambria" panose="02040503050406030204" pitchFamily="18" charset="0"/>
                        <a:cs typeface="Angsana New" panose="02020603050405020304" pitchFamily="18" charset="-34"/>
                      </a:endParaRPr>
                    </a:p>
                  </a:txBody>
                  <a:tcPr marL="17780" marR="19050" marT="13335" marB="2540"/>
                </a:tc>
                <a:tc hMerge="1">
                  <a:txBody>
                    <a:bodyPr/>
                    <a:lstStyle/>
                    <a:p>
                      <a:pPr algn="r">
                        <a:lnSpc>
                          <a:spcPct val="107000"/>
                        </a:lnSpc>
                        <a:spcBef>
                          <a:spcPts val="200"/>
                        </a:spcBef>
                        <a:spcAft>
                          <a:spcPts val="0"/>
                        </a:spcAft>
                      </a:pPr>
                      <a:endParaRPr lang="it-IT" sz="1000" kern="1000" dirty="0">
                        <a:solidFill>
                          <a:srgbClr val="595959"/>
                        </a:solidFill>
                        <a:effectLst/>
                        <a:latin typeface="Cambria" panose="02040503050406030204" pitchFamily="18" charset="0"/>
                        <a:ea typeface="Cambria" panose="02040503050406030204" pitchFamily="18" charset="0"/>
                        <a:cs typeface="Angsana New" panose="02020603050405020304" pitchFamily="18" charset="-34"/>
                      </a:endParaRPr>
                    </a:p>
                  </a:txBody>
                  <a:tcPr marL="17780" marR="19050" marT="13335" marB="2540"/>
                </a:tc>
              </a:tr>
            </a:tbl>
          </a:graphicData>
        </a:graphic>
      </p:graphicFrame>
    </p:spTree>
    <p:extLst>
      <p:ext uri="{BB962C8B-B14F-4D97-AF65-F5344CB8AC3E}">
        <p14:creationId xmlns:p14="http://schemas.microsoft.com/office/powerpoint/2010/main" val="2511019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2800" dirty="0" smtClean="0"/>
              <a:t>Le varie manovre sui tributi e sui trasferimenti statali hanno comportato una costante riduzione delle risorse complessive (taglio di 350mila euro dal 2013 al 2016 di cui circa 80mila euro di tagli previsti nel 2016).</a:t>
            </a:r>
            <a:endParaRPr lang="it-IT" sz="2800" dirty="0"/>
          </a:p>
        </p:txBody>
      </p:sp>
      <p:graphicFrame>
        <p:nvGraphicFramePr>
          <p:cNvPr id="6" name="Segnaposto contenuto 5"/>
          <p:cNvGraphicFramePr>
            <a:graphicFrameLocks noGrp="1"/>
          </p:cNvGraphicFramePr>
          <p:nvPr>
            <p:ph sz="quarter" idx="1"/>
            <p:extLst>
              <p:ext uri="{D42A27DB-BD31-4B8C-83A1-F6EECF244321}">
                <p14:modId xmlns:p14="http://schemas.microsoft.com/office/powerpoint/2010/main" val="2346537221"/>
              </p:ext>
            </p:extLst>
          </p:nvPr>
        </p:nvGraphicFramePr>
        <p:xfrm>
          <a:off x="817563" y="1600200"/>
          <a:ext cx="10871200" cy="4495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030790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800" dirty="0" smtClean="0"/>
              <a:t>Per compensare le minori entrate è stato necessario prevedere minori spese:</a:t>
            </a:r>
            <a:endParaRPr lang="it-IT" sz="2800" dirty="0"/>
          </a:p>
        </p:txBody>
      </p:sp>
      <p:graphicFrame>
        <p:nvGraphicFramePr>
          <p:cNvPr id="6" name="Segnaposto contenuto 5"/>
          <p:cNvGraphicFramePr>
            <a:graphicFrameLocks noGrp="1"/>
          </p:cNvGraphicFramePr>
          <p:nvPr>
            <p:ph sz="quarter" idx="1"/>
            <p:extLst>
              <p:ext uri="{D42A27DB-BD31-4B8C-83A1-F6EECF244321}">
                <p14:modId xmlns:p14="http://schemas.microsoft.com/office/powerpoint/2010/main" val="3032195392"/>
              </p:ext>
            </p:extLst>
          </p:nvPr>
        </p:nvGraphicFramePr>
        <p:xfrm>
          <a:off x="817563" y="1600200"/>
          <a:ext cx="10871200" cy="4495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5137683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Luna">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1_Luna">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760</TotalTime>
  <Words>809</Words>
  <Application>Microsoft Office PowerPoint</Application>
  <PresentationFormat>Personalizzato</PresentationFormat>
  <Paragraphs>80</Paragraphs>
  <Slides>18</Slides>
  <Notes>18</Notes>
  <HiddenSlides>0</HiddenSlides>
  <MMClips>0</MMClips>
  <ScaleCrop>false</ScaleCrop>
  <HeadingPairs>
    <vt:vector size="4" baseType="variant">
      <vt:variant>
        <vt:lpstr>Tema</vt:lpstr>
      </vt:variant>
      <vt:variant>
        <vt:i4>2</vt:i4>
      </vt:variant>
      <vt:variant>
        <vt:lpstr>Titoli diapositive</vt:lpstr>
      </vt:variant>
      <vt:variant>
        <vt:i4>18</vt:i4>
      </vt:variant>
    </vt:vector>
  </HeadingPairs>
  <TitlesOfParts>
    <vt:vector size="20" baseType="lpstr">
      <vt:lpstr>Luna</vt:lpstr>
      <vt:lpstr>1_Luna</vt:lpstr>
      <vt:lpstr>Bilancio di previsione 2016  Principali indicatori E TENDENZE</vt:lpstr>
      <vt:lpstr>Dal 2016 parte la nuova contabilità</vt:lpstr>
      <vt:lpstr>Dal 2016 parte la nuova contabilità</vt:lpstr>
      <vt:lpstr>Dal patto di stabilità al pareggio di bilancio</vt:lpstr>
      <vt:lpstr>Dal patto di stabilità al pareggio di bilancio</vt:lpstr>
      <vt:lpstr>Confusa evoluzione del quadro dei tributi locali</vt:lpstr>
      <vt:lpstr>Gettito tributario dopo la Legge di Stabilità 2016</vt:lpstr>
      <vt:lpstr>Le varie manovre sui tributi e sui trasferimenti statali hanno comportato una costante riduzione delle risorse complessive (taglio di 350mila euro dal 2013 al 2016 di cui circa 80mila euro di tagli previsti nel 2016).</vt:lpstr>
      <vt:lpstr>Per compensare le minori entrate è stato necessario prevedere minori spese:</vt:lpstr>
      <vt:lpstr>Trend e novità del 2016</vt:lpstr>
      <vt:lpstr>Spesa per interessi in calo</vt:lpstr>
      <vt:lpstr>Debito per mutui e prestiti in calo</vt:lpstr>
      <vt:lpstr>Investimenti: Nel 2013 (ultimo dato disponibile) il Comune di Tarzo risultava al 9° posto su 112 comuni del Veneto di pari classe demografica per investimenti. – Fonte: OpenBilanci.</vt:lpstr>
      <vt:lpstr>Attraverso un’attenta programmazione delle spese è stato possibile nel 2015 riportare in attivo il saldo di cassa. Dal 2016 con le nuove regole contabili la programmazione deve tenere conto anche dei saldi di cassa.</vt:lpstr>
      <vt:lpstr>AFFIDABILITA’ DEI RESIDUI ATTIVI: Misura l’affidabilità dei crediti. Maggiore è la percentuale e più alta è l’affidabilità. Fonte: Openbilanci – Confronto tra comuni veneti della stessa fascia demografica</vt:lpstr>
      <vt:lpstr>COSTO DELL’INDEBITAMENTO: misura quanto costa al Comune pagare interessi sul proprio debito. Maggiore è la percentuale e più alto è il costo Fonte: Openbilanci – Confronto tra comuni veneti della stessa fascia demografica</vt:lpstr>
      <vt:lpstr>INVESTIMENTI: Misura la parte di spese che il Comune decide di dedicare a progetti di lungo termine per lo sviluppo del territorio - spese in conto capitale.  Fonte: Openbilanci – Confronto tra comuni veneti della stessa fascia demografica</vt:lpstr>
      <vt:lpstr>SMALTIMENTO RESIDUI PASSIVI: Misura la capacità del Comune di liquidare. Maggiore è la percentuale e più alta è la capacità di fare fronte ai debiti degli anni passati senza gravare su quelli futuri.  Fonte: Openbilanci – Confronto tra comuni veneti della stessa fascia demografica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Bilancio di previsione 2015  Principali indicatori E TENDENZE</dc:title>
  <dc:creator>RAGI1</dc:creator>
  <cp:lastModifiedBy>u</cp:lastModifiedBy>
  <cp:revision>81</cp:revision>
  <cp:lastPrinted>2016-03-31T14:27:42Z</cp:lastPrinted>
  <dcterms:created xsi:type="dcterms:W3CDTF">2015-03-05T13:21:57Z</dcterms:created>
  <dcterms:modified xsi:type="dcterms:W3CDTF">2016-04-01T07:27:13Z</dcterms:modified>
</cp:coreProperties>
</file>